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292" r:id="rId2"/>
    <p:sldId id="256" r:id="rId3"/>
    <p:sldId id="339" r:id="rId4"/>
    <p:sldId id="338" r:id="rId5"/>
    <p:sldId id="298" r:id="rId6"/>
    <p:sldId id="299" r:id="rId7"/>
    <p:sldId id="300" r:id="rId8"/>
    <p:sldId id="301" r:id="rId9"/>
    <p:sldId id="302" r:id="rId10"/>
    <p:sldId id="303" r:id="rId11"/>
    <p:sldId id="319" r:id="rId12"/>
    <p:sldId id="320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1" r:id="rId21"/>
    <p:sldId id="329" r:id="rId22"/>
    <p:sldId id="330" r:id="rId23"/>
    <p:sldId id="332" r:id="rId24"/>
    <p:sldId id="333" r:id="rId25"/>
    <p:sldId id="334" r:id="rId26"/>
    <p:sldId id="336" r:id="rId27"/>
    <p:sldId id="337" r:id="rId28"/>
    <p:sldId id="318" r:id="rId2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93" d="100"/>
          <a:sy n="93" d="100"/>
        </p:scale>
        <p:origin x="-50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E4EA6-BE56-4EF0-AA5A-E65B736607F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D3BC-2FE4-4812-8A9C-9F2D01131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4914C-D67D-4454-8224-39E3F2FE95A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106B-8041-4884-AFCD-FBBA87D0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3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12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13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14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15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16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17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18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19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20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21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4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22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23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24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25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26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27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28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5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6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7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8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9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10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D2686-8B2B-49F5-B72F-FD3137B1B126}" type="slidenum">
              <a:rPr lang="ru-RU"/>
              <a:pPr/>
              <a:t>11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3788" y="947738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4092" y="4696372"/>
            <a:ext cx="4657052" cy="37073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F441-EBBA-43CE-9C18-97148DC39F93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230D-BC3F-49BC-8A6D-DE4DABA56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Виктория\Рабочий стол\з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44" y="428604"/>
            <a:ext cx="9167843" cy="55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41986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50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Срок трудового договора</a:t>
            </a:r>
          </a:p>
          <a:p>
            <a:endParaRPr lang="ru-RU" sz="2000" b="1" i="1" u="sng" dirty="0" smtClean="0"/>
          </a:p>
          <a:p>
            <a:r>
              <a:rPr lang="ru-RU" sz="2000" b="1" dirty="0" smtClean="0"/>
              <a:t>Срочный трудовой договор заключается:</a:t>
            </a:r>
          </a:p>
          <a:p>
            <a:r>
              <a:rPr lang="ru-RU" sz="2000" b="1" dirty="0" smtClean="0"/>
              <a:t> -   на время исполнения обязанностей отсутствующего работника;</a:t>
            </a:r>
          </a:p>
          <a:p>
            <a:r>
              <a:rPr lang="ru-RU" sz="2000" b="1" dirty="0" smtClean="0"/>
              <a:t> -   на время выполнения временных (до двух месяцев) работ;</a:t>
            </a:r>
          </a:p>
          <a:p>
            <a:r>
              <a:rPr lang="ru-RU" sz="2000" b="1" dirty="0" smtClean="0"/>
              <a:t> -   для выполнения сезонных работ;</a:t>
            </a:r>
          </a:p>
          <a:p>
            <a:r>
              <a:rPr lang="ru-RU" sz="2000" b="1" dirty="0" smtClean="0"/>
              <a:t> -   с лицами, поступающими на работу в организации, созданные на заведомо определенный период или для выполнения заведомо определенной работы;</a:t>
            </a:r>
          </a:p>
          <a:p>
            <a:r>
              <a:rPr lang="ru-RU" sz="2000" b="1" dirty="0" smtClean="0"/>
              <a:t> -   с лицами, принимаемыми для выполнения заведомо определенной работы в случаях, когда ее завершение не может быть определено конкретной датой;</a:t>
            </a:r>
          </a:p>
          <a:p>
            <a:r>
              <a:rPr lang="ru-RU" sz="2000" b="1" dirty="0" smtClean="0"/>
              <a:t> -   для выполнения работ, непосредственно связанных с практикой, профессиональным обучением или дополнительным профессиональным образованием в форме стажировки.</a:t>
            </a:r>
          </a:p>
          <a:p>
            <a:endParaRPr lang="ru-RU" sz="2400" b="1" i="1" u="sng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7885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6072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Срок трудового договора</a:t>
            </a:r>
          </a:p>
          <a:p>
            <a:endParaRPr lang="ru-RU" sz="2000" b="1" i="1" u="sng" dirty="0" smtClean="0"/>
          </a:p>
          <a:p>
            <a:r>
              <a:rPr lang="ru-RU" sz="2000" b="1" u="sng" dirty="0" smtClean="0"/>
              <a:t>По соглашению сторон срочный трудовой договор может заключаться: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-   с поступающими на работу пенсионерами по возрасту;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-   с лицами, избранными по конкурсу на замещение соответствующей должности, проведенному в порядке, установленном трудовым законодательством и иными нормативными правовыми актами, содержащими нормы трудового права;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-   с руководителями, заместителями руководителей и главными бухгалтерами организаций, независимо от их организационно-правовых форм и форм собственности;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-   с лицами, получающими образование по очной форме обучения;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-   с лицами, поступающими на работу по совместительству.</a:t>
            </a:r>
          </a:p>
          <a:p>
            <a:endParaRPr lang="ru-RU" sz="2400" b="1" i="1" u="sng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79874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Срок трудового договора</a:t>
            </a:r>
          </a:p>
          <a:p>
            <a:endParaRPr lang="ru-RU" sz="2000" b="1" i="1" u="sng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При истечении срока трудового договора в случае, когда ни одна из сторон не потребовала его расторжения и работник продолжает работу, условие о срочном характере трудового договора утрачивает силу и он считается заключенным на неопределенный срок.</a:t>
            </a:r>
            <a:endParaRPr lang="ru-RU" sz="2400" b="1" i="1" u="sng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1922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Изменение условий трудового договора</a:t>
            </a:r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>
              <a:buFontTx/>
              <a:buChar char="-"/>
            </a:pPr>
            <a:r>
              <a:rPr lang="ru-RU" sz="2800" dirty="0" smtClean="0"/>
              <a:t>   по письменному соглашению сторон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-   по инициативе работодателя</a:t>
            </a:r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2946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/>
              <a:t>Изменение условий трудового договора по письменному соглашению сторон</a:t>
            </a:r>
          </a:p>
          <a:p>
            <a:pPr algn="ctr"/>
            <a:endParaRPr lang="ru-RU" sz="2400" b="1" i="1" u="sng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стороны достигли взаимного согласия по вопросам о новых условиях трудового договора или об изменении ранее согласованных условий, о чем подписали соответствующий документ</a:t>
            </a:r>
            <a:endParaRPr lang="ru-RU" sz="2400" b="1" i="1" u="sng" dirty="0" smtClean="0"/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397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/>
              <a:t>Изменение условий трудового договора по инициативе работодателя</a:t>
            </a:r>
          </a:p>
          <a:p>
            <a:pPr algn="ctr"/>
            <a:endParaRPr lang="ru-RU" sz="2400" b="1" i="1" u="sng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по причинам, связанным с изменением организационных или технологических условий труда, условия трудового договора не могут быть сохранены в прежнем виде</a:t>
            </a:r>
            <a:endParaRPr lang="ru-RU" sz="2400" b="1" i="1" u="sng" dirty="0" smtClean="0"/>
          </a:p>
          <a:p>
            <a:pPr algn="ctr"/>
            <a:endParaRPr lang="ru-RU" sz="2400" b="1" i="1" u="sng" dirty="0" smtClean="0"/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4994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/>
              <a:t>Изменение условий трудового договора по инициативе работодателя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2400" b="1" dirty="0" smtClean="0"/>
              <a:t>Основания для изменения объема учебной нагрузки в сторону снижения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  уменьшение количества часов по учебным планам, учебным графикам</a:t>
            </a:r>
            <a:r>
              <a:rPr lang="en-US" sz="2400" b="1" dirty="0" smtClean="0"/>
              <a:t>;</a:t>
            </a:r>
            <a:r>
              <a:rPr lang="ru-RU" sz="2400" b="1" dirty="0" smtClean="0"/>
              <a:t> </a:t>
            </a:r>
          </a:p>
          <a:p>
            <a:pPr>
              <a:buFontTx/>
              <a:buChar char="-"/>
            </a:pPr>
            <a:r>
              <a:rPr lang="ru-RU" sz="2400" b="1" dirty="0" smtClean="0"/>
              <a:t>   сокращение количества обучающихся, занимающихся, групп</a:t>
            </a:r>
            <a:r>
              <a:rPr lang="en-US" sz="2400" b="1" dirty="0" smtClean="0"/>
              <a:t>;</a:t>
            </a:r>
            <a:r>
              <a:rPr lang="ru-RU" sz="2400" b="1" dirty="0" smtClean="0"/>
              <a:t> </a:t>
            </a:r>
          </a:p>
          <a:p>
            <a:pPr>
              <a:buFontTx/>
              <a:buChar char="-"/>
            </a:pPr>
            <a:r>
              <a:rPr lang="ru-RU" sz="2400" b="1" dirty="0" smtClean="0"/>
              <a:t>   сокращение количества классов (классов-комплектов).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dirty="0" smtClean="0"/>
          </a:p>
          <a:p>
            <a:pPr algn="ctr"/>
            <a:endParaRPr lang="ru-RU" sz="2400" b="1" i="1" u="sng" dirty="0" smtClean="0"/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6018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  <a:endParaRPr lang="ru-RU" sz="2400" dirty="0" smtClean="0"/>
          </a:p>
          <a:p>
            <a:r>
              <a:rPr lang="ru-RU" sz="2400" dirty="0" smtClean="0"/>
              <a:t> </a:t>
            </a:r>
            <a:r>
              <a:rPr lang="ru-RU" sz="2400" u="sng" dirty="0" smtClean="0"/>
              <a:t>Основания</a:t>
            </a:r>
            <a:r>
              <a:rPr lang="en-US" sz="2400" u="sng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-    по инициативе или с согласия обеих сторон трудового договора;</a:t>
            </a:r>
          </a:p>
          <a:p>
            <a:r>
              <a:rPr lang="ru-RU" sz="2400" dirty="0" smtClean="0"/>
              <a:t>-    по инициативе одной из сторон трудового договора;</a:t>
            </a:r>
          </a:p>
          <a:p>
            <a:r>
              <a:rPr lang="ru-RU" sz="2400" dirty="0" smtClean="0"/>
              <a:t>-    по обстоятельствам, не зависящим от воли сторон трудового договора;</a:t>
            </a:r>
          </a:p>
          <a:p>
            <a:r>
              <a:rPr lang="ru-RU" sz="2400" dirty="0" smtClean="0"/>
              <a:t>-   в результате отказа работника от продолжения работы в связи с наступлением определенных обстоятельств;</a:t>
            </a:r>
          </a:p>
          <a:p>
            <a:r>
              <a:rPr lang="ru-RU" sz="2400" dirty="0" smtClean="0"/>
              <a:t>-    в результате истечения срока срочного трудового договора;</a:t>
            </a:r>
          </a:p>
          <a:p>
            <a:r>
              <a:rPr lang="ru-RU" sz="2400" dirty="0" smtClean="0"/>
              <a:t>-    в результате нарушения установленных законом правил заключения трудового договора, если это нарушение исключает возможность продолжения работы.</a:t>
            </a:r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7042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</a:p>
          <a:p>
            <a:endParaRPr lang="ru-RU" sz="2400" dirty="0" smtClean="0"/>
          </a:p>
          <a:p>
            <a:pPr algn="ctr"/>
            <a:r>
              <a:rPr lang="ru-RU" sz="2400" b="1" dirty="0" smtClean="0"/>
              <a:t>по инициативе или с согласия обеих сторон трудового договора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dirty="0" smtClean="0"/>
              <a:t>Трудовой договор может быть в любое время расторгнут по соглашению сторон трудового договора.</a:t>
            </a:r>
          </a:p>
          <a:p>
            <a:pPr algn="ctr"/>
            <a:endParaRPr lang="ru-RU" sz="2400" dirty="0" smtClean="0"/>
          </a:p>
          <a:p>
            <a:pPr algn="r"/>
            <a:r>
              <a:rPr lang="ru-RU" dirty="0" smtClean="0"/>
              <a:t>ст. 79 Трудового кодекса российской Федерации</a:t>
            </a:r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8066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  <a:endParaRPr lang="ru-RU" sz="2400" dirty="0" smtClean="0"/>
          </a:p>
          <a:p>
            <a:pPr algn="ctr"/>
            <a:r>
              <a:rPr lang="ru-RU" sz="2400" dirty="0" smtClean="0"/>
              <a:t>по инициативе работника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Работник имеет право расторгнуть трудовой договор, предупредив об этом работодателя в письменной форме не позднее чем за две недели</a:t>
            </a:r>
          </a:p>
          <a:p>
            <a:pPr algn="r"/>
            <a:r>
              <a:rPr lang="ru-RU" dirty="0" smtClean="0"/>
              <a:t>ст. 80 Трудового кодекса российской Федерации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r>
              <a:rPr lang="ru-RU" sz="2400" b="1" dirty="0" smtClean="0"/>
              <a:t>Двухнедельный срок предупреждения об увольнении является минимальным сроком, за который работодатель должен быть извещен об увольнении.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endParaRPr lang="ru-RU" sz="2400" b="1" i="1" u="sng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4429132"/>
            <a:ext cx="9644130" cy="4286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Пензенская областная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профсоюза работников народного образования и науки РФ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Виктория\Рабочий стол\эмбле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04"/>
            <a:ext cx="2500330" cy="2846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62865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«19» апреля 2016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</p:spTree>
  </p:cSld>
  <p:clrMapOvr>
    <a:masterClrMapping/>
  </p:clrMapOvr>
  <p:transition advTm="3055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1138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  <a:endParaRPr lang="ru-RU" sz="2400" dirty="0" smtClean="0"/>
          </a:p>
          <a:p>
            <a:pPr algn="ctr"/>
            <a:r>
              <a:rPr lang="ru-RU" sz="2400" dirty="0" smtClean="0"/>
              <a:t>по инициативе работодателя </a:t>
            </a:r>
            <a:r>
              <a:rPr lang="ru-RU" i="1" dirty="0" smtClean="0"/>
              <a:t>(кроме ликвидации организации)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Не допускается в период временной нетрудоспособности (нахождение работника на больничном листе), а также в период отпуска.</a:t>
            </a:r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8909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  <a:endParaRPr lang="ru-RU" sz="2400" dirty="0" smtClean="0"/>
          </a:p>
          <a:p>
            <a:pPr algn="ctr"/>
            <a:r>
              <a:rPr lang="ru-RU" sz="2400" dirty="0" smtClean="0"/>
              <a:t>по инициативе работодателя</a:t>
            </a:r>
          </a:p>
          <a:p>
            <a:pPr algn="ctr"/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u="sng" dirty="0" smtClean="0"/>
              <a:t>не связанное с виновными действиями работника</a:t>
            </a:r>
            <a:r>
              <a:rPr lang="en-US" sz="2400" u="sng" dirty="0" smtClean="0"/>
              <a:t>:</a:t>
            </a:r>
            <a:endParaRPr lang="ru-RU" sz="2400" u="sng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ликвидации организации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сокращения численности или штата работников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несоответствия работника занимаемой должности или выполняемой работе вследствие недостаточной квалификации, подтвержденной результатами аттестации;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смены собственника имущества организации (в отношении руководителя организации, его заместителей и главного бухгалтера)</a:t>
            </a:r>
          </a:p>
          <a:p>
            <a:pPr marL="457200" indent="-457200"/>
            <a:endParaRPr lang="ru-RU" sz="2400" dirty="0" smtClean="0"/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0114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/>
              <a:t>Прекращение трудового договора</a:t>
            </a:r>
            <a:endParaRPr lang="ru-RU" sz="2400" dirty="0" smtClean="0"/>
          </a:p>
          <a:p>
            <a:pPr algn="ctr"/>
            <a:r>
              <a:rPr lang="ru-RU" sz="2400" dirty="0" smtClean="0"/>
              <a:t>по инициативе работодателя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2)   </a:t>
            </a:r>
            <a:r>
              <a:rPr lang="ru-RU" sz="2400" u="sng" dirty="0" smtClean="0"/>
              <a:t>связанное с виновными действиями работника</a:t>
            </a:r>
            <a:r>
              <a:rPr lang="en-US" sz="2400" u="sng" dirty="0" smtClean="0"/>
              <a:t>:</a:t>
            </a:r>
            <a:endParaRPr lang="ru-RU" sz="2400" u="sng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неоднократного неисполнения работником без уважительных причин трудовых обязанностей, если он имеет дисциплинарное взыскание;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однократного грубого нарушения работником трудовых обязанностей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совершения виновных действий работником, непосредственно обслуживающим денежные или товарные ценности, если эти действия дают основание для утраты доверия к нему со стороны работодателя;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совершения работником, выполняющим воспитательные функции, аморального проступка, несовместимого с продолжением данной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представления работником работодателю подложных документов при заключении трудового договора</a:t>
            </a:r>
          </a:p>
          <a:p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2162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/>
              <a:t>Прекращение трудового договора по инициативе работодателя</a:t>
            </a:r>
          </a:p>
          <a:p>
            <a:endParaRPr lang="ru-RU" sz="2400" dirty="0" smtClean="0"/>
          </a:p>
          <a:p>
            <a:pPr marL="457200" indent="-457200"/>
            <a:r>
              <a:rPr lang="ru-RU" sz="2400" b="1" i="1" u="sng" dirty="0" smtClean="0"/>
              <a:t>Порядок наложения дисциплинарного взыскания</a:t>
            </a:r>
            <a:r>
              <a:rPr lang="en-US" sz="2400" b="1" i="1" u="sng" dirty="0" smtClean="0"/>
              <a:t>:</a:t>
            </a:r>
            <a:endParaRPr lang="ru-RU" sz="2400" b="1" i="1" u="sng" dirty="0" smtClean="0"/>
          </a:p>
          <a:p>
            <a:pPr marL="457200" indent="-457200"/>
            <a:endParaRPr lang="ru-RU" sz="2400" b="1" i="1" u="sng" dirty="0" smtClean="0"/>
          </a:p>
          <a:p>
            <a:pPr marL="457200" indent="-457200"/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57158" y="2428868"/>
            <a:ext cx="3786214" cy="1143008"/>
          </a:xfrm>
          <a:prstGeom prst="downArrowCallout">
            <a:avLst>
              <a:gd name="adj1" fmla="val 3758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затребовать от работника письменное объяснение</a:t>
            </a:r>
            <a:endParaRPr lang="ru-RU" sz="2400" b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57158" y="3571876"/>
            <a:ext cx="3857652" cy="157163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объявить приказ об увольнении работнику под роспись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286388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произвести увольнение в установленные сроки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2285992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истечении двух рабочих дней, </a:t>
            </a:r>
            <a:r>
              <a:rPr lang="ru-RU" i="1" dirty="0" smtClean="0"/>
              <a:t>если объяснение не предоставлено,</a:t>
            </a:r>
            <a:r>
              <a:rPr lang="ru-RU" dirty="0" smtClean="0"/>
              <a:t> составить соответствующий акт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случае отказа от ознакомления составить соответствующий акт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позднее одного месяца со дня обнаружения проступка, не считая времени болезни работника, пребывания его в отпуске, но в любом случае не позднее шести месяцев со дня совершения проступка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286248" y="271462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385762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86248" y="571501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3186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Профсоюзный комитет</a:t>
            </a:r>
          </a:p>
          <a:p>
            <a:pPr algn="ctr"/>
            <a:r>
              <a:rPr lang="ru-RU" sz="2800" dirty="0" smtClean="0"/>
              <a:t>выборный коллегиальный постоянно действующий руководящий орган первичной профсоюзной организации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Осуществляет руководство деятельностью первичной организации профсоюза в период между собраниями </a:t>
            </a:r>
            <a:endParaRPr lang="ru-RU" sz="2800" b="1" dirty="0" smtClean="0"/>
          </a:p>
          <a:p>
            <a:pPr algn="ctr"/>
            <a:endParaRPr lang="ru-RU" sz="28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421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929718" cy="6072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/>
              <a:t>Случаи учета мнения профкома 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 временное введение режима неполного рабочего времени (ч. 5, 7 ст. 74 ТК РФ);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 привлечение работников к сверхурочным работам (ч. 4 ст. 99 ТК РФ);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привлечение работников к работам в выходные и нерабочие праздничные дни (ч. 5 ст. 113 ТК РФ).;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утверждение графика отпусков ( ч. 1 ст. 123 ТК РФ);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утверждение формы расчетного листка (ч. 2 ст. 136 ТК РФ);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введение и применение системы нормирования труда (ст. 159 ТК РФ);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утверждение правил внутреннего трудового распорядка (ч. 1 ст. 190 ТК РФ)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принятия локальных нормативных актов, устанавливающих системы оплаты труда (ч. 4 ст. 135 ТК РФ)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 принятие локальных нормативных актов, если необходимость учитывать мнение профкома предусмотрена Трудовым кодексом РФ, другими федеральными законами, иными нормативными правовыми актами РФ, коллективным договором, соглашениями (ч. 2 ст. 8 ТК РФ).</a:t>
            </a:r>
          </a:p>
          <a:p>
            <a:pPr algn="just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6258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/>
              <a:t>Порядок учета мнения профкома </a:t>
            </a:r>
            <a:endParaRPr lang="ru-RU" sz="2800" dirty="0" smtClean="0"/>
          </a:p>
          <a:p>
            <a:pPr marL="457200" indent="-457200"/>
            <a:endParaRPr lang="ru-RU" sz="2400" b="1" i="1" u="sng" dirty="0" smtClean="0"/>
          </a:p>
          <a:p>
            <a:pPr marL="457200" indent="-457200"/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57158" y="2428868"/>
            <a:ext cx="3786214" cy="1143008"/>
          </a:xfrm>
          <a:prstGeom prst="downArrowCallout">
            <a:avLst>
              <a:gd name="adj1" fmla="val 3758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работодатель направляет проект документа</a:t>
            </a:r>
            <a:endParaRPr lang="ru-RU" sz="2400" b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57158" y="3643314"/>
            <a:ext cx="3857652" cy="11430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Мнение профкома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786430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Принятие локального акта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228599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Работодатель вправе не учитывать мнение профсоюза, если оно получено по истечении пяти рабочих дней со дня направления проекта документа.</a:t>
            </a:r>
          </a:p>
          <a:p>
            <a:endParaRPr lang="ru-RU" dirty="0" smtClean="0"/>
          </a:p>
          <a:p>
            <a:r>
              <a:rPr lang="ru-RU" dirty="0" smtClean="0"/>
              <a:t>Мнение профкома должно быть обоснованным.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286248" y="271462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400050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714884"/>
            <a:ext cx="47863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 несогласии с мнением профкома, работодатель обязан в течение трех дней после получения мотивированного мнения провести дополнительные консультации</a:t>
            </a:r>
            <a:endParaRPr lang="ru-RU" sz="16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97282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6072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/>
              <a:t>Порядок учета мнения профкома при расторжении трудового договора с работниками - членами профсоюза </a:t>
            </a:r>
            <a:endParaRPr lang="ru-RU" sz="2400" dirty="0" smtClean="0"/>
          </a:p>
          <a:p>
            <a:pPr marL="457200" indent="-457200"/>
            <a:endParaRPr lang="ru-RU" sz="2400" b="1" i="1" u="sng" dirty="0" smtClean="0"/>
          </a:p>
          <a:p>
            <a:pPr marL="457200" indent="-457200"/>
            <a:endParaRPr lang="ru-RU" sz="2400" b="1" i="1" u="sng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800" u="sng" dirty="0" smtClean="0"/>
          </a:p>
          <a:p>
            <a:pPr lvl="0"/>
            <a:endParaRPr lang="ru-RU" sz="2800" dirty="0" smtClean="0"/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57158" y="2285992"/>
            <a:ext cx="3786214" cy="1285884"/>
          </a:xfrm>
          <a:prstGeom prst="downArrowCallout">
            <a:avLst>
              <a:gd name="adj1" fmla="val 3758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Работодатель направляет проект приказа, а также копии документов, являющихся основанием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57158" y="3571876"/>
            <a:ext cx="3857652" cy="17145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Профком должен рассмотреть полученные документы в течение семи рабочих дней и направить работодателю мотивированное мнение в письменной форме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786430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Работодатель вправе издать приказ об увольнении работника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228599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Мнение профкома, не представленное в семидневный срок, работодателем не учитывается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400050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786322"/>
            <a:ext cx="53578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Если профком выразил несогласие, то в течение трех рабочих дней он проводит с работодателем дополнительные консультации, результаты которых оформляются протоколом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286248" y="621508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5000628" y="5786454"/>
            <a:ext cx="4000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работодатель имеет право расторгнуть трудовой договор с работником - членом профсоюза не позднее одного месяца со дня получения мотивированного мнения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5837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1142984"/>
            <a:ext cx="8572528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lvl="0" algn="just"/>
            <a:endParaRPr lang="ru-RU" sz="2400" b="1" i="1" u="sng" dirty="0" smtClean="0"/>
          </a:p>
          <a:p>
            <a:pPr lvl="0" algn="ctr">
              <a:lnSpc>
                <a:spcPct val="150000"/>
              </a:lnSpc>
            </a:pPr>
            <a:r>
              <a:rPr lang="ru-RU" sz="4800" b="1" i="1" u="sng" dirty="0" smtClean="0"/>
              <a:t>СПАСИБО ЗА ВНИМАНИЕ !</a:t>
            </a:r>
          </a:p>
          <a:p>
            <a:pPr>
              <a:lnSpc>
                <a:spcPct val="150000"/>
              </a:lnSpc>
            </a:pPr>
            <a:endParaRPr lang="ru-RU" sz="2400" i="1" dirty="0" smtClean="0"/>
          </a:p>
          <a:p>
            <a:pPr>
              <a:lnSpc>
                <a:spcPct val="150000"/>
              </a:lnSpc>
            </a:pPr>
            <a:endParaRPr lang="ru-RU" sz="2400" i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Правовой инспектор труда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Пензенской  областной организации профсоюза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работников образования и науки РФ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Суворова Александра Юрьевна  тел. (8412) 35 - 17 - 56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	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115714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4414" y="214290"/>
            <a:ext cx="7572428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Пензенская областная организация профсоюза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работников народного образования и науки Российской Федерации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внедрении эффективного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контракта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572528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Нормативная основа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 Программа поэтапного совершенствования системы оплаты труда в государственных учреждениях на 2012-2018 гг., утв. распоряжением Правительства РФ 26.11.2012 г. № 2190-р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 Рекомендации по оформлению трудовых отношений с работником государственного (муниципального) учреждения при введении эффективного контракта, утв. Приказом Минтруда России от 26.04.2013 № 167н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11469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14414" y="214290"/>
            <a:ext cx="778674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Пензенская областная организация профсоюза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работников народного образования и науки Российской Федерации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1142984"/>
            <a:ext cx="8572528" cy="5143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Эффективный контракт – это трудовой договор с работником, в котором конкретизированы его должностные обязанности, условия оплаты труда, показатели и критерии оценки эффективности деятельности для назначения стимулирующих выплат в зависимости от результатов труда и качества оказываемых государственных (муниципальных) услуг, а также меры социальной поддержки.</a:t>
            </a:r>
          </a:p>
          <a:p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just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1026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857232"/>
            <a:ext cx="8572528" cy="5429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Трудовые отношения</a:t>
            </a: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это отношения между работником и работодателем, основанные на соглашении, по которому</a:t>
            </a: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dirty="0" smtClean="0"/>
          </a:p>
          <a:p>
            <a:pPr marL="336550" indent="-336550" algn="just"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 smtClean="0"/>
              <a:t>    </a:t>
            </a:r>
            <a:r>
              <a:rPr lang="ru-RU" sz="2400" b="1" dirty="0" smtClean="0"/>
              <a:t>работник лично выполняет за плату трудовую функцию, подчиняется правилам внутреннего трудового распорядка</a:t>
            </a:r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400" dirty="0" smtClean="0"/>
          </a:p>
          <a:p>
            <a:pPr marL="336550" indent="-336550" algn="just"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 b="1" dirty="0" smtClean="0"/>
              <a:t>     работодатель обеспечивает условия труда, предусмотренные законодательством, коллективным договором, соглашениями, локальными нормативными актами, трудовым договором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37890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1285860"/>
            <a:ext cx="8572528" cy="5000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i="1" u="sng" dirty="0" smtClean="0"/>
              <a:t>Основание возникновения трудовых отношений</a:t>
            </a:r>
          </a:p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i="1" u="sng" dirty="0" smtClean="0"/>
          </a:p>
          <a:p>
            <a:pPr marL="336550" indent="-336550" algn="ctr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q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 smtClean="0"/>
              <a:t> </a:t>
            </a:r>
            <a:r>
              <a:rPr lang="ru-RU" sz="2800" b="1" dirty="0" smtClean="0"/>
              <a:t>трудовой договор</a:t>
            </a:r>
            <a:r>
              <a:rPr lang="en-US" sz="2800" b="1" dirty="0" smtClean="0"/>
              <a:t>;</a:t>
            </a:r>
            <a:endParaRPr lang="ru-RU" sz="2800" b="1" dirty="0" smtClean="0"/>
          </a:p>
          <a:p>
            <a:pPr marL="336550" indent="-336550" algn="ctr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q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dirty="0" smtClean="0"/>
              <a:t>фактическое допущение работника к работе с ведома или по поручению работодателя.</a:t>
            </a:r>
          </a:p>
          <a:p>
            <a:pPr marL="336550" indent="-336550" algn="just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38914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50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Трудовой договор должен быть заключен со всеми работниками организации, вне зависимости от занимаемой должности и срока трудового договора.</a:t>
            </a:r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39938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929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u="sng" dirty="0" smtClean="0"/>
              <a:t>Содержание трудового договора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место работы и его местонахождения;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трудовую функцию;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дату начала работы, а для срочного трудового договора - также срок его действия и причины заключения срочного договора;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условия оплаты труда;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режим рабочего времени (учебная нагрузка) и времени отдыха;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  гарантии и компенсации за работу с вредными и (или) опасными условиями труда (при их наличии);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/>
              <a:t>   условия, определяющие в необходимых случаях характер работы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/>
              <a:t>   условия труда на рабочем месте.</a:t>
            </a:r>
            <a:endParaRPr lang="ru-RU" sz="2000" b="1" i="1" dirty="0" smtClean="0"/>
          </a:p>
          <a:p>
            <a:pPr lvl="0"/>
            <a:endParaRPr lang="ru-RU" sz="2800" b="1" i="1" dirty="0" smtClean="0"/>
          </a:p>
          <a:p>
            <a:pPr lvl="0"/>
            <a:endParaRPr lang="ru-RU" sz="2800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30405" y="-28574"/>
          <a:ext cx="1084009" cy="1314434"/>
        </p:xfrm>
        <a:graphic>
          <a:graphicData uri="http://schemas.openxmlformats.org/presentationml/2006/ole">
            <p:oleObj spid="_x0000_s40962" r:id="rId4" imgW="2337332" imgH="3201129" progId="">
              <p:embed/>
            </p:oleObj>
          </a:graphicData>
        </a:graphic>
      </p:graphicFrame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501090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Пензенская  областная организация профсоюза работников образования и науки РФ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Трудовые отношения между работодателем и работником.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профкома при соблюдении прав и гарантий работников.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72528" cy="550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ctr">
              <a:lnSpc>
                <a:spcPct val="9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u="sng" dirty="0" smtClean="0"/>
          </a:p>
          <a:p>
            <a:pPr lvl="0"/>
            <a:r>
              <a:rPr lang="ru-RU" sz="2800" u="sng" dirty="0" smtClean="0"/>
              <a:t>Срок трудового договора</a:t>
            </a:r>
          </a:p>
          <a:p>
            <a:pPr lvl="0"/>
            <a:endParaRPr lang="ru-RU" sz="2800" u="sng" dirty="0" smtClean="0"/>
          </a:p>
          <a:p>
            <a:pPr lvl="0"/>
            <a:endParaRPr lang="ru-RU" sz="2800" u="sng" dirty="0" smtClean="0"/>
          </a:p>
          <a:p>
            <a:pPr marL="336550" indent="-336550" algn="ctr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 b="1" dirty="0" smtClean="0"/>
              <a:t>Если трудовой договор не предусматривает срока действия, такой договор по умолчанию считается заключенным на неопределенный срок (бессрочным).</a:t>
            </a:r>
          </a:p>
          <a:p>
            <a:pPr marL="336550" indent="-336550" algn="ctr">
              <a:lnSpc>
                <a:spcPct val="150000"/>
              </a:lnSpc>
              <a:spcBef>
                <a:spcPts val="450"/>
              </a:spcBef>
              <a:buClr>
                <a:srgbClr val="4C59D2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2064</Words>
  <Application>Microsoft Office PowerPoint</Application>
  <PresentationFormat>Экран (4:3)</PresentationFormat>
  <Paragraphs>428</Paragraphs>
  <Slides>28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Пензенская областная организация профсоюза работников народного образования и науки РФ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Admin</cp:lastModifiedBy>
  <cp:revision>168</cp:revision>
  <dcterms:created xsi:type="dcterms:W3CDTF">2013-10-21T10:03:37Z</dcterms:created>
  <dcterms:modified xsi:type="dcterms:W3CDTF">2016-04-18T06:48:26Z</dcterms:modified>
</cp:coreProperties>
</file>