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C17FF-89D8-4CBF-AEDD-B24599300AA5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138A5-CFE0-4F6D-A692-303B6065D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123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200" y="733425"/>
            <a:ext cx="6516688" cy="36671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21AB18-C92A-49BA-866E-745C593C7C69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050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746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941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705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337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090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218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864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326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302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523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11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25594-1806-4228-9817-15EF90C6475D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B64C-25C4-432F-A569-6558CBF1E3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192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suslugi.ru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haldybin_io@ro58.fss.ru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81314" y="142876"/>
            <a:ext cx="7286625" cy="10715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ФОНД СОЦИАЛЬНОГО СТРАХОВАНИЯ </a:t>
            </a:r>
            <a:br>
              <a:rPr lang="ru-RU" sz="24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РОССИЙСКОЙ ФЕДЕРАЦИИ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9286" y="2032000"/>
            <a:ext cx="4175125" cy="936625"/>
          </a:xfrm>
        </p:spPr>
        <p:txBody>
          <a:bodyPr rtlCol="0">
            <a:noAutofit/>
          </a:bodyPr>
          <a:lstStyle/>
          <a:p>
            <a:pPr>
              <a:defRPr/>
            </a:pPr>
            <a:endParaRPr lang="ru-RU" b="1" i="1" u="sng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</a:p>
        </p:txBody>
      </p:sp>
      <p:pic>
        <p:nvPicPr>
          <p:cNvPr id="12292" name="Изображение 3" descr="FSS-logo_png_transparent_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8313" y="214314"/>
            <a:ext cx="164306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16"/>
          <p:cNvSpPr>
            <a:spLocks noChangeArrowheads="1"/>
          </p:cNvSpPr>
          <p:nvPr/>
        </p:nvSpPr>
        <p:spPr bwMode="auto">
          <a:xfrm>
            <a:off x="1952625" y="6223000"/>
            <a:ext cx="8358188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Aft>
                <a:spcPct val="40000"/>
              </a:spcAft>
              <a:buClr>
                <a:srgbClr val="F39220"/>
              </a:buClr>
              <a:buFont typeface="Wingdings" panose="05000000000000000000" pitchFamily="2" charset="2"/>
              <a:buNone/>
            </a:pPr>
            <a:endParaRPr lang="ru-RU" altLang="ru-RU" sz="1200" b="1" i="1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grpSp>
        <p:nvGrpSpPr>
          <p:cNvPr id="12294" name="Группа 10"/>
          <p:cNvGrpSpPr>
            <a:grpSpLocks/>
          </p:cNvGrpSpPr>
          <p:nvPr/>
        </p:nvGrpSpPr>
        <p:grpSpPr bwMode="auto">
          <a:xfrm>
            <a:off x="837406" y="2279074"/>
            <a:ext cx="10588625" cy="2735263"/>
            <a:chOff x="-828000" y="2914876"/>
            <a:chExt cx="10985447" cy="2871642"/>
          </a:xfrm>
        </p:grpSpPr>
        <p:sp>
          <p:nvSpPr>
            <p:cNvPr id="8" name="Минус 7"/>
            <p:cNvSpPr/>
            <p:nvPr/>
          </p:nvSpPr>
          <p:spPr>
            <a:xfrm>
              <a:off x="-828000" y="2914876"/>
              <a:ext cx="9144108" cy="71667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" name="Минус 8"/>
            <p:cNvSpPr/>
            <p:nvPr/>
          </p:nvSpPr>
          <p:spPr>
            <a:xfrm>
              <a:off x="474772" y="5714851"/>
              <a:ext cx="9682675" cy="71667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3283526" y="2679124"/>
            <a:ext cx="58604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</a:rPr>
              <a:t>Финансовое обеспечение предупредительных мер по сокращению производственного травматизма и профессиональных заболеваний работников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5520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Минус 40"/>
          <p:cNvSpPr/>
          <p:nvPr/>
        </p:nvSpPr>
        <p:spPr>
          <a:xfrm>
            <a:off x="1524001" y="357189"/>
            <a:ext cx="9929813" cy="714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84475" y="71438"/>
            <a:ext cx="792003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000" cap="all" dirty="0">
                <a:solidFill>
                  <a:schemeClr val="accent1">
                    <a:lumMod val="75000"/>
                  </a:schemeClr>
                </a:solidFill>
              </a:rPr>
              <a:t>Обязательное социальное страхование от несчастных случаев на производстве и профессиональных заболеваний</a:t>
            </a:r>
          </a:p>
        </p:txBody>
      </p:sp>
      <p:pic>
        <p:nvPicPr>
          <p:cNvPr id="14" name="Picture 11" descr="D:\MyDOC\Logo 2010122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1951" y="168276"/>
            <a:ext cx="766763" cy="688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6869" name="Прямоугольник 12"/>
          <p:cNvSpPr>
            <a:spLocks noChangeArrowheads="1"/>
          </p:cNvSpPr>
          <p:nvPr/>
        </p:nvSpPr>
        <p:spPr bwMode="auto">
          <a:xfrm>
            <a:off x="2166938" y="428626"/>
            <a:ext cx="8501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chemeClr val="tx2"/>
                </a:solidFill>
                <a:latin typeface="Garamond" panose="02020404030301010803" pitchFamily="18" charset="0"/>
              </a:rPr>
              <a:t>За выделением средств на финансовое обеспечение предупредительных мер обращаться: </a:t>
            </a:r>
            <a:endParaRPr lang="ru-RU" altLang="ru-RU" sz="24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737013" y="1649626"/>
            <a:ext cx="865389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450850" algn="just">
              <a:defRPr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indent="450850" algn="ctr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На личном приеме по месту регистрации страхователя по адресу г. Пенза, ул. Московская, 19 </a:t>
            </a:r>
          </a:p>
          <a:p>
            <a:pPr marL="285750" indent="-285750" algn="just" eaLnBrk="0" hangingPunct="0">
              <a:buFontTx/>
              <a:buChar char="-"/>
              <a:defRPr/>
            </a:pPr>
            <a:r>
              <a:rPr lang="ru-RU" b="1" dirty="0" smtClean="0">
                <a:latin typeface="Arial" charset="0"/>
              </a:rPr>
              <a:t>Филиал №1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Юркова Елена Борисовна – Главный специалист, </a:t>
            </a:r>
          </a:p>
          <a:p>
            <a:pPr algn="just" eaLnBrk="0" hangingPunct="0"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                        каб. 230, т. 59-07-34</a:t>
            </a:r>
          </a:p>
          <a:p>
            <a:pPr algn="just" eaLnBrk="0" hangingPunct="0">
              <a:defRPr/>
            </a:pPr>
            <a:r>
              <a:rPr lang="ru-RU" b="1" dirty="0" smtClean="0">
                <a:latin typeface="Arial" charset="0"/>
              </a:rPr>
              <a:t>-   Филиал №2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Лукянова Татьяна Ивановна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– Главный специалист, </a:t>
            </a:r>
          </a:p>
          <a:p>
            <a:pPr algn="just" eaLnBrk="0" hangingPunct="0"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                         каб.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223,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т.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59-07-06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algn="just" eaLnBrk="0" hangingPunct="0">
              <a:defRPr/>
            </a:pPr>
            <a:r>
              <a:rPr lang="ru-RU" b="1" dirty="0" smtClean="0">
                <a:latin typeface="Arial" charset="0"/>
              </a:rPr>
              <a:t> </a:t>
            </a:r>
            <a:endParaRPr lang="ru-RU" b="1" dirty="0">
              <a:latin typeface="Arial" charset="0"/>
            </a:endParaRPr>
          </a:p>
          <a:p>
            <a:pPr indent="450850" algn="just" eaLnBrk="0" hangingPunct="0">
              <a:buFontTx/>
              <a:buChar char="-"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В электронном виде  в системе «Единый портал государственных и муниципальных услуг»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hlinkClick r:id="rId3"/>
              </a:rPr>
              <a:t>www.gosuslugi.ru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indent="450850" algn="just" eaLnBrk="0" hangingPunct="0">
              <a:buFontTx/>
              <a:buChar char="-"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Сайт Пензенского регионального отделения Фонда 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www.fss.penza.ru</a:t>
            </a:r>
            <a:endParaRPr lang="ru-RU" b="1" u="sng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06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Минус 40"/>
          <p:cNvSpPr/>
          <p:nvPr/>
        </p:nvSpPr>
        <p:spPr>
          <a:xfrm>
            <a:off x="1524001" y="357189"/>
            <a:ext cx="9929813" cy="714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3" name="Подзаголовок 2"/>
          <p:cNvSpPr txBox="1">
            <a:spLocks/>
          </p:cNvSpPr>
          <p:nvPr/>
        </p:nvSpPr>
        <p:spPr>
          <a:xfrm>
            <a:off x="2524126" y="500064"/>
            <a:ext cx="8143875" cy="928687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1900"/>
              </a:lnSpc>
              <a:defRPr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4475" y="71438"/>
            <a:ext cx="792003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000" cap="all" dirty="0">
                <a:solidFill>
                  <a:schemeClr val="accent1">
                    <a:lumMod val="75000"/>
                  </a:schemeClr>
                </a:solidFill>
              </a:rPr>
              <a:t>Обязательное социальное страхование от несчастных случаев на производстве и профессиональных заболеваний</a:t>
            </a:r>
          </a:p>
        </p:txBody>
      </p:sp>
      <p:pic>
        <p:nvPicPr>
          <p:cNvPr id="14" name="Picture 11" descr="D:\MyDOC\Logo 2010122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1951" y="168276"/>
            <a:ext cx="766763" cy="688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809750" y="1785939"/>
            <a:ext cx="8643938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ru-RU" sz="1700" b="1" dirty="0">
              <a:solidFill>
                <a:srgbClr val="C00000"/>
              </a:solidFill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ru-RU" sz="1700" b="1" dirty="0">
              <a:solidFill>
                <a:srgbClr val="C00000"/>
              </a:solidFill>
            </a:endParaRPr>
          </a:p>
          <a:p>
            <a:pPr algn="just">
              <a:spcBef>
                <a:spcPct val="20000"/>
              </a:spcBef>
              <a:defRPr/>
            </a:pP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7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24126" y="2357439"/>
            <a:ext cx="6732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СПАСИБО ЗА ВНИМАНИЕ!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231573"/>
            <a:ext cx="585700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333399"/>
                </a:solidFill>
              </a:rPr>
              <a:t>Начальник отдела страхования профессиональных рисков Пензенского регионального отделения Фонда социального страхования Российской Федерации </a:t>
            </a:r>
            <a:endParaRPr lang="ru-RU" altLang="ru-RU" sz="2000" b="1" dirty="0">
              <a:solidFill>
                <a:srgbClr val="333399"/>
              </a:solidFill>
            </a:endParaRPr>
          </a:p>
          <a:p>
            <a:pPr algn="ctr"/>
            <a:endParaRPr lang="ru-RU" altLang="ru-RU" b="1" dirty="0">
              <a:solidFill>
                <a:srgbClr val="333399"/>
              </a:solidFill>
            </a:endParaRPr>
          </a:p>
          <a:p>
            <a:pPr algn="ctr"/>
            <a:r>
              <a:rPr lang="ru-RU" altLang="ru-RU" sz="3200" b="1" dirty="0" smtClean="0">
                <a:solidFill>
                  <a:srgbClr val="333399"/>
                </a:solidFill>
              </a:rPr>
              <a:t>Шалдыбин</a:t>
            </a:r>
            <a:endParaRPr lang="ru-RU" altLang="ru-RU" sz="3200" b="1" dirty="0">
              <a:solidFill>
                <a:srgbClr val="333399"/>
              </a:solidFill>
            </a:endParaRPr>
          </a:p>
          <a:p>
            <a:pPr algn="ctr"/>
            <a:r>
              <a:rPr lang="ru-RU" altLang="ru-RU" sz="3200" b="1" dirty="0" smtClean="0">
                <a:solidFill>
                  <a:srgbClr val="333399"/>
                </a:solidFill>
              </a:rPr>
              <a:t>Игорь Олегович</a:t>
            </a:r>
          </a:p>
          <a:p>
            <a:pPr algn="ctr"/>
            <a:r>
              <a:rPr lang="ru-RU" altLang="ru-RU" sz="2400" dirty="0" smtClean="0">
                <a:solidFill>
                  <a:schemeClr val="accent5">
                    <a:lumMod val="75000"/>
                  </a:schemeClr>
                </a:solidFill>
              </a:rPr>
              <a:t>Тел.+7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8412)59-06-06</a:t>
            </a:r>
            <a:r>
              <a:rPr lang="ru-RU" altLang="ru-RU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</a:p>
          <a:p>
            <a:pPr algn="ctr"/>
            <a:r>
              <a:rPr lang="en-US" altLang="ru-RU" sz="2400" dirty="0" smtClean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ru-RU" altLang="ru-RU" sz="2400" dirty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en-US" altLang="ru-RU" sz="2400" dirty="0" smtClean="0">
                <a:solidFill>
                  <a:schemeClr val="accent5">
                    <a:lumMod val="75000"/>
                  </a:schemeClr>
                </a:solidFill>
              </a:rPr>
              <a:t>mail: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hlinkClick r:id="rId3"/>
              </a:rPr>
              <a:t>shaldybin_io@ro58.fss.ru</a:t>
            </a:r>
            <a:endParaRPr lang="ru-RU" alt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593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9"/>
          <p:cNvSpPr>
            <a:spLocks noChangeArrowheads="1"/>
          </p:cNvSpPr>
          <p:nvPr/>
        </p:nvSpPr>
        <p:spPr bwMode="auto">
          <a:xfrm>
            <a:off x="1524000" y="1125539"/>
            <a:ext cx="9107488" cy="34925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31" name="TextBox 230"/>
          <p:cNvSpPr txBox="1"/>
          <p:nvPr/>
        </p:nvSpPr>
        <p:spPr>
          <a:xfrm>
            <a:off x="2063751" y="1268413"/>
            <a:ext cx="8143875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</a:rPr>
              <a:t>«Страховщик имеет право: … принимать решения о направлении страхователем до </a:t>
            </a:r>
            <a:r>
              <a:rPr lang="ru-RU" sz="2000" b="1" i="1" dirty="0">
                <a:solidFill>
                  <a:srgbClr val="FF0000"/>
                </a:solidFill>
              </a:rPr>
              <a:t>20 процентов 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</a:rPr>
              <a:t>сумм страховых взносов на обязательное социальное страхование от несчастных случаев на производстве и профессиональных заболеваний, начисленных за предшествующий календарный год, за вычетом расходов, произведенных в предшествующем календарном году на выплату пособий по временной нетрудоспособности в связи с несчастными случаями на производстве или профессиональными 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заболеваниями</a:t>
            </a:r>
            <a:endParaRPr lang="ru-RU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87" name="Picture 11" descr="D:\MyDOC\Logo 2010122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1951" y="168275"/>
            <a:ext cx="963613" cy="865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9" name="Rectangle 20"/>
          <p:cNvSpPr>
            <a:spLocks noChangeArrowheads="1"/>
          </p:cNvSpPr>
          <p:nvPr/>
        </p:nvSpPr>
        <p:spPr bwMode="auto">
          <a:xfrm>
            <a:off x="2881314" y="285751"/>
            <a:ext cx="6429375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ctr">
              <a:lnSpc>
                <a:spcPts val="1900"/>
              </a:lnSpc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Обязательное социальное страхование  от несчастных случаев на производстве и профессиональных заболеваний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2577306" y="4786025"/>
            <a:ext cx="7000875" cy="1366837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5600" indent="-355600" algn="ctr" eaLnBrk="0" hangingPunct="0">
              <a:buClr>
                <a:srgbClr val="993366"/>
              </a:buClr>
              <a:buSzPct val="150000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В 2015 году 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pPr marL="355600" indent="-355600" algn="ctr" eaLnBrk="0" hangingPunct="0">
              <a:buClr>
                <a:srgbClr val="993366"/>
              </a:buClr>
              <a:buSzPct val="150000"/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на финансирование предупредительных мер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Пензенским РО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pPr marL="355600" indent="-355600" algn="ctr" eaLnBrk="0" hangingPunct="0">
              <a:buClr>
                <a:srgbClr val="993366"/>
              </a:buClr>
              <a:buSzPct val="150000"/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было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выделено </a:t>
            </a:r>
            <a:r>
              <a:rPr lang="ru-RU" sz="2000" b="1" dirty="0" smtClean="0">
                <a:solidFill>
                  <a:srgbClr val="FF0000"/>
                </a:solidFill>
              </a:rPr>
              <a:t>36 мил. 689 тыс. рублей </a:t>
            </a:r>
          </a:p>
          <a:p>
            <a:pPr marL="355600" indent="-355600" algn="ctr" eaLnBrk="0" hangingPunct="0">
              <a:buClr>
                <a:srgbClr val="993366"/>
              </a:buClr>
              <a:buSzPct val="150000"/>
              <a:defRPr/>
            </a:pPr>
            <a:r>
              <a:rPr lang="ru-RU" sz="2000" b="1" smtClean="0">
                <a:solidFill>
                  <a:srgbClr val="FF0000"/>
                </a:solidFill>
              </a:rPr>
              <a:t>280 страхователям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46308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Изображение 3" descr="FSS-logo_png_transparent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6713" y="107951"/>
            <a:ext cx="93345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Подзаголовок 2"/>
          <p:cNvSpPr txBox="1">
            <a:spLocks/>
          </p:cNvSpPr>
          <p:nvPr/>
        </p:nvSpPr>
        <p:spPr>
          <a:xfrm>
            <a:off x="2351089" y="260350"/>
            <a:ext cx="8143875" cy="928688"/>
          </a:xfrm>
          <a:prstGeom prst="rect">
            <a:avLst/>
          </a:prstGeom>
        </p:spPr>
        <p:txBody>
          <a:bodyPr/>
          <a:lstStyle/>
          <a:p>
            <a:pPr indent="-342900" algn="ctr">
              <a:lnSpc>
                <a:spcPts val="1900"/>
              </a:lnSpc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Порядок  и условия финансового обеспечения предупредительных мер </a:t>
            </a:r>
          </a:p>
          <a:p>
            <a:pPr indent="-342900" algn="ctr">
              <a:lnSpc>
                <a:spcPts val="1900"/>
              </a:lnSpc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 сокращению производственного травматизма и </a:t>
            </a:r>
          </a:p>
          <a:p>
            <a:pPr indent="-342900" algn="ctr">
              <a:lnSpc>
                <a:spcPts val="1900"/>
              </a:lnSpc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профессиональных заболеваний работников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201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году</a:t>
            </a:r>
          </a:p>
        </p:txBody>
      </p:sp>
      <p:sp>
        <p:nvSpPr>
          <p:cNvPr id="11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917700" y="3213100"/>
            <a:ext cx="87503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0000"/>
          <a:lstStyle/>
          <a:p>
            <a:pPr marL="342900" indent="-342900" algn="just">
              <a:lnSpc>
                <a:spcPts val="1800"/>
              </a:lnSpc>
              <a:spcAft>
                <a:spcPts val="600"/>
              </a:spcAft>
              <a:buClr>
                <a:srgbClr val="CC3300"/>
              </a:buClr>
              <a:buSzPct val="120000"/>
              <a:buBlip>
                <a:blip r:embed="rId3"/>
              </a:buBlip>
              <a:defRPr/>
            </a:pPr>
            <a:r>
              <a:rPr lang="ru-RU" sz="2000" b="1" dirty="0">
                <a:solidFill>
                  <a:srgbClr val="C00000"/>
                </a:solidFill>
              </a:rPr>
              <a:t>Приказ Минтруда России от </a:t>
            </a:r>
            <a:r>
              <a:rPr lang="en-US" sz="2000" b="1" dirty="0">
                <a:solidFill>
                  <a:srgbClr val="C00000"/>
                </a:solidFill>
              </a:rPr>
              <a:t>10</a:t>
            </a:r>
            <a:r>
              <a:rPr lang="ru-RU" sz="2000" b="1" dirty="0">
                <a:solidFill>
                  <a:srgbClr val="C00000"/>
                </a:solidFill>
              </a:rPr>
              <a:t> декабря 201</a:t>
            </a:r>
            <a:r>
              <a:rPr lang="en-US" sz="2000" b="1" dirty="0">
                <a:solidFill>
                  <a:srgbClr val="C00000"/>
                </a:solidFill>
              </a:rPr>
              <a:t>2</a:t>
            </a:r>
            <a:r>
              <a:rPr lang="ru-RU" sz="2000" b="1" dirty="0">
                <a:solidFill>
                  <a:srgbClr val="C00000"/>
                </a:solidFill>
              </a:rPr>
              <a:t> года  № 580н </a:t>
            </a:r>
          </a:p>
          <a:p>
            <a:pPr marL="342900" indent="-342900">
              <a:lnSpc>
                <a:spcPts val="1700"/>
              </a:lnSpc>
              <a:defRPr/>
            </a:pPr>
            <a:r>
              <a:rPr lang="ru-RU" b="1" dirty="0">
                <a:solidFill>
                  <a:srgbClr val="000000"/>
                </a:solidFill>
              </a:rPr>
              <a:t>    </a:t>
            </a:r>
            <a:r>
              <a:rPr lang="ru-RU" b="1" dirty="0">
                <a:solidFill>
                  <a:srgbClr val="002060"/>
                </a:solidFill>
              </a:rPr>
              <a:t>«Об утверждении Правил обеспечения  предупредительных мер  по сокращению  производственного  травматизма  и профессиональных заболеваний работников и </a:t>
            </a:r>
            <a:r>
              <a:rPr lang="ru-RU" b="1" dirty="0" err="1">
                <a:solidFill>
                  <a:srgbClr val="002060"/>
                </a:solidFill>
              </a:rPr>
              <a:t>санаторно</a:t>
            </a:r>
            <a:r>
              <a:rPr lang="ru-RU" b="1" dirty="0">
                <a:solidFill>
                  <a:srgbClr val="002060"/>
                </a:solidFill>
              </a:rPr>
              <a:t> - курортного лечения работников,  занятых на работах с вредными и (или) опасными производственными факторами» </a:t>
            </a:r>
          </a:p>
          <a:p>
            <a:pPr marL="342900" indent="-342900">
              <a:lnSpc>
                <a:spcPts val="1800"/>
              </a:lnSpc>
              <a:defRPr/>
            </a:pP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в редакции приказа Минтруда России  от 20.02.2014 № 103н )</a:t>
            </a:r>
          </a:p>
          <a:p>
            <a:pPr marL="342900" indent="-342900">
              <a:defRPr/>
            </a:pPr>
            <a:endParaRPr lang="ru-RU" sz="1600" b="1" dirty="0">
              <a:solidFill>
                <a:srgbClr val="000000"/>
              </a:solidFill>
            </a:endParaRPr>
          </a:p>
        </p:txBody>
      </p:sp>
      <p:sp>
        <p:nvSpPr>
          <p:cNvPr id="13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917700" y="4724400"/>
            <a:ext cx="87503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0000"/>
          <a:lstStyle/>
          <a:p>
            <a:pPr marL="342900" indent="-342900" algn="just">
              <a:lnSpc>
                <a:spcPts val="1800"/>
              </a:lnSpc>
              <a:spcAft>
                <a:spcPts val="600"/>
              </a:spcAft>
              <a:buClr>
                <a:srgbClr val="CC3300"/>
              </a:buClr>
              <a:buSzPct val="120000"/>
              <a:buBlip>
                <a:blip r:embed="rId3"/>
              </a:buBlip>
              <a:defRPr/>
            </a:pPr>
            <a:r>
              <a:rPr lang="ru-RU" sz="2000" b="1" dirty="0">
                <a:solidFill>
                  <a:srgbClr val="C00000"/>
                </a:solidFill>
              </a:rPr>
              <a:t>Приказ Минтруда России от 2 сентября 2014 года  № 598н </a:t>
            </a:r>
          </a:p>
          <a:p>
            <a:pPr marL="342900" indent="-342900" algn="just">
              <a:lnSpc>
                <a:spcPts val="1700"/>
              </a:lnSpc>
              <a:buClr>
                <a:srgbClr val="CC3300"/>
              </a:buClr>
              <a:buSzPct val="120000"/>
              <a:defRPr/>
            </a:pPr>
            <a:r>
              <a:rPr lang="ru-RU" sz="1600" b="1" dirty="0">
                <a:solidFill>
                  <a:srgbClr val="000000"/>
                </a:solidFill>
              </a:rPr>
              <a:t>      </a:t>
            </a:r>
            <a:r>
              <a:rPr lang="ru-RU" b="1" dirty="0">
                <a:solidFill>
                  <a:srgbClr val="002060"/>
                </a:solidFill>
              </a:rPr>
              <a:t>«Об утверждении административного регламента предоставления Фондом социального страхования Российской Федерации государственной услуги по принятию решения о финансовом обеспечении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факторами»</a:t>
            </a:r>
          </a:p>
          <a:p>
            <a:pPr marL="342900" indent="-342900" algn="just">
              <a:lnSpc>
                <a:spcPts val="1800"/>
              </a:lnSpc>
              <a:buClr>
                <a:srgbClr val="CC3300"/>
              </a:buClr>
              <a:buSzPct val="120000"/>
              <a:defRPr/>
            </a:pPr>
            <a:r>
              <a:rPr lang="ru-RU" sz="1600" b="1" dirty="0">
                <a:solidFill>
                  <a:srgbClr val="000000"/>
                </a:solidFill>
              </a:rPr>
              <a:t> </a:t>
            </a: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Зарегистрирован в Минюсте России 23 января 2015 г. N 35660)</a:t>
            </a:r>
          </a:p>
        </p:txBody>
      </p:sp>
      <p:sp>
        <p:nvSpPr>
          <p:cNvPr id="10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917700" y="1628775"/>
            <a:ext cx="87503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0000"/>
          <a:lstStyle/>
          <a:p>
            <a:pPr marL="342900" indent="-342900" algn="just">
              <a:lnSpc>
                <a:spcPts val="1800"/>
              </a:lnSpc>
              <a:spcAft>
                <a:spcPts val="600"/>
              </a:spcAft>
              <a:buClr>
                <a:srgbClr val="CC3300"/>
              </a:buClr>
              <a:buSzPct val="120000"/>
              <a:buBlip>
                <a:blip r:embed="rId3"/>
              </a:buBlip>
              <a:defRPr/>
            </a:pPr>
            <a:r>
              <a:rPr lang="ru-RU" b="1" dirty="0">
                <a:solidFill>
                  <a:srgbClr val="C00000"/>
                </a:solidFill>
              </a:rPr>
              <a:t>Федеральный закон   от</a:t>
            </a:r>
            <a:r>
              <a:rPr lang="ru-RU" b="1" i="1" dirty="0">
                <a:solidFill>
                  <a:schemeClr val="tx2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14.12.2015 </a:t>
            </a:r>
            <a:r>
              <a:rPr lang="ru-RU" b="1" dirty="0">
                <a:solidFill>
                  <a:srgbClr val="C00000"/>
                </a:solidFill>
              </a:rPr>
              <a:t>№ </a:t>
            </a:r>
            <a:r>
              <a:rPr lang="ru-RU" b="1" dirty="0" smtClean="0">
                <a:solidFill>
                  <a:srgbClr val="C00000"/>
                </a:solidFill>
              </a:rPr>
              <a:t>363-ФЗ  </a:t>
            </a:r>
            <a:r>
              <a:rPr lang="ru-RU" b="1" dirty="0">
                <a:solidFill>
                  <a:srgbClr val="002060"/>
                </a:solidFill>
              </a:rPr>
              <a:t>«О бюджете Фонда социального страхования Российской Федерации на </a:t>
            </a:r>
            <a:r>
              <a:rPr lang="ru-RU" b="1" dirty="0" smtClean="0">
                <a:solidFill>
                  <a:srgbClr val="002060"/>
                </a:solidFill>
              </a:rPr>
              <a:t>2016 год»  </a:t>
            </a:r>
            <a:r>
              <a:rPr lang="ru-RU" b="1" dirty="0">
                <a:solidFill>
                  <a:srgbClr val="002060"/>
                </a:solidFill>
              </a:rPr>
              <a:t>(п</a:t>
            </a:r>
            <a:r>
              <a:rPr lang="en-US" b="1" dirty="0">
                <a:solidFill>
                  <a:srgbClr val="002060"/>
                </a:solidFill>
              </a:rPr>
              <a:t>.</a:t>
            </a:r>
            <a:r>
              <a:rPr lang="ru-RU" b="1" dirty="0">
                <a:solidFill>
                  <a:srgbClr val="002060"/>
                </a:solidFill>
              </a:rPr>
              <a:t>2 </a:t>
            </a:r>
            <a:r>
              <a:rPr lang="ru-RU" b="1" dirty="0" smtClean="0">
                <a:solidFill>
                  <a:srgbClr val="002060"/>
                </a:solidFill>
              </a:rPr>
              <a:t>ст.7</a:t>
            </a:r>
            <a:r>
              <a:rPr lang="ru-RU" b="1" dirty="0">
                <a:solidFill>
                  <a:srgbClr val="002060"/>
                </a:solidFill>
              </a:rPr>
              <a:t>)</a:t>
            </a:r>
            <a:r>
              <a:rPr lang="ru-RU" dirty="0">
                <a:solidFill>
                  <a:srgbClr val="CC0000"/>
                </a:solidFill>
                <a:latin typeface="Arial Black" pitchFamily="34" charset="0"/>
                <a:cs typeface="Arial" charset="0"/>
              </a:rPr>
              <a:t> </a:t>
            </a:r>
          </a:p>
          <a:p>
            <a:pPr marL="342900" indent="-342900" algn="just">
              <a:lnSpc>
                <a:spcPts val="1800"/>
              </a:lnSpc>
              <a:spcAft>
                <a:spcPts val="600"/>
              </a:spcAft>
              <a:buClr>
                <a:srgbClr val="CC3300"/>
              </a:buClr>
              <a:buSzPct val="120000"/>
              <a:buBlip>
                <a:blip r:embed="rId3"/>
              </a:buBlip>
              <a:defRPr/>
            </a:pPr>
            <a:r>
              <a:rPr lang="ru-RU" b="1" dirty="0">
                <a:solidFill>
                  <a:srgbClr val="C00000"/>
                </a:solidFill>
              </a:rPr>
              <a:t>Постановление Правительства РФ от 19 июня 2012 г. N 610</a:t>
            </a:r>
          </a:p>
          <a:p>
            <a:pPr marL="342900" indent="-342900" algn="just">
              <a:lnSpc>
                <a:spcPts val="1800"/>
              </a:lnSpc>
              <a:buClr>
                <a:srgbClr val="CC3300"/>
              </a:buClr>
              <a:buSzPct val="120000"/>
              <a:defRPr/>
            </a:pPr>
            <a:r>
              <a:rPr lang="ru-RU" b="1" dirty="0">
                <a:solidFill>
                  <a:srgbClr val="002060"/>
                </a:solidFill>
              </a:rPr>
              <a:t>         «Положения о Министерстве труда и социальной защиты Российской Федерации» (подпункт 5.2.35)</a:t>
            </a:r>
          </a:p>
          <a:p>
            <a:pPr marL="342900" indent="-342900" algn="just">
              <a:lnSpc>
                <a:spcPts val="1800"/>
              </a:lnSpc>
              <a:spcAft>
                <a:spcPts val="600"/>
              </a:spcAft>
              <a:buClr>
                <a:srgbClr val="CC3300"/>
              </a:buClr>
              <a:buSzPct val="120000"/>
              <a:buBlip>
                <a:blip r:embed="rId3"/>
              </a:buBlip>
              <a:defRPr/>
            </a:pPr>
            <a:endParaRPr lang="ru-RU" dirty="0">
              <a:solidFill>
                <a:srgbClr val="CC0000"/>
              </a:solidFill>
              <a:latin typeface="Arial Black" pitchFamily="34" charset="0"/>
              <a:cs typeface="Arial" charset="0"/>
            </a:endParaRPr>
          </a:p>
          <a:p>
            <a:pPr marL="342900" indent="-342900" algn="just">
              <a:lnSpc>
                <a:spcPts val="1800"/>
              </a:lnSpc>
              <a:spcAft>
                <a:spcPts val="600"/>
              </a:spcAft>
              <a:buClr>
                <a:srgbClr val="CC3300"/>
              </a:buClr>
              <a:buSzPct val="120000"/>
              <a:buBlip>
                <a:blip r:embed="rId3"/>
              </a:buBlip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1800"/>
              </a:lnSpc>
              <a:spcAft>
                <a:spcPts val="600"/>
              </a:spcAft>
              <a:buClr>
                <a:srgbClr val="CC3300"/>
              </a:buClr>
              <a:buSzPct val="120000"/>
              <a:buBlip>
                <a:blip r:embed="rId3"/>
              </a:buBlip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1800"/>
              </a:lnSpc>
              <a:spcAft>
                <a:spcPts val="600"/>
              </a:spcAft>
              <a:buClr>
                <a:srgbClr val="CC3300"/>
              </a:buClr>
              <a:buSzPct val="120000"/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1800"/>
              </a:lnSpc>
              <a:buClr>
                <a:srgbClr val="CC3300"/>
              </a:buClr>
              <a:buSzPct val="120000"/>
              <a:defRPr/>
            </a:pPr>
            <a:r>
              <a:rPr lang="ru-RU" sz="1600" b="1" dirty="0">
                <a:solidFill>
                  <a:srgbClr val="000000"/>
                </a:solidFill>
              </a:rPr>
              <a:t>      </a:t>
            </a:r>
            <a:endParaRPr lang="ru-RU" dirty="0">
              <a:solidFill>
                <a:srgbClr val="CC0000"/>
              </a:solidFill>
              <a:latin typeface="Arial Black" pitchFamily="34" charset="0"/>
              <a:cs typeface="Arial" charset="0"/>
            </a:endParaRPr>
          </a:p>
          <a:p>
            <a:pPr marL="342900" indent="-342900" algn="just">
              <a:lnSpc>
                <a:spcPts val="1800"/>
              </a:lnSpc>
              <a:buClr>
                <a:srgbClr val="CC3300"/>
              </a:buClr>
              <a:buSzPct val="120000"/>
              <a:defRPr/>
            </a:pPr>
            <a:r>
              <a:rPr lang="ru-RU" dirty="0">
                <a:latin typeface="Arial" charset="0"/>
                <a:cs typeface="Arial" charset="0"/>
              </a:rPr>
              <a:t>         </a:t>
            </a:r>
            <a:endParaRPr lang="ru-RU" dirty="0">
              <a:solidFill>
                <a:srgbClr val="000000"/>
              </a:solidFill>
              <a:latin typeface="Georgia" pitchFamily="18" charset="0"/>
              <a:cs typeface="Arial" charset="0"/>
            </a:endParaRPr>
          </a:p>
          <a:p>
            <a:pPr marL="342900" indent="-342900">
              <a:lnSpc>
                <a:spcPts val="1700"/>
              </a:lnSpc>
              <a:defRPr/>
            </a:pPr>
            <a:endParaRPr lang="ru-RU" b="1" dirty="0">
              <a:solidFill>
                <a:srgbClr val="002060"/>
              </a:solidFill>
            </a:endParaRPr>
          </a:p>
          <a:p>
            <a:pPr marL="342900" indent="-342900">
              <a:defRPr/>
            </a:pPr>
            <a:endParaRPr lang="ru-RU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464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Прямоугольник 9"/>
          <p:cNvSpPr>
            <a:spLocks noChangeArrowheads="1"/>
          </p:cNvSpPr>
          <p:nvPr/>
        </p:nvSpPr>
        <p:spPr bwMode="auto">
          <a:xfrm>
            <a:off x="1738314" y="1341439"/>
            <a:ext cx="8929687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Проведение специальной оценки условий труда;</a:t>
            </a:r>
          </a:p>
          <a:p>
            <a:pPr marL="342900" indent="-3429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Реализация мероприятий по приведению уровней воздействия вредных и (или) опасных производственных факторов на рабочих местах в соответствие с государственными нормативными требованиями охраны труда;</a:t>
            </a:r>
          </a:p>
          <a:p>
            <a:pPr marL="342900" indent="-3429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Обучение по охране труда отдельных категорий застрахованных;</a:t>
            </a:r>
          </a:p>
          <a:p>
            <a:pPr marL="342900" indent="-3429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Приобретение работникам средств индивидуальной защиты</a:t>
            </a:r>
          </a:p>
          <a:p>
            <a:pPr marL="342900" indent="-3429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Санаторно-курортное лечение работников, занятых на работах с вредными и (или) опасными производственными факторами;</a:t>
            </a:r>
          </a:p>
          <a:p>
            <a:pPr marL="342900" indent="-3429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Проведение обязательных периодических медицинских осмотров (обследований) работников, занятых на работах с вредными и (или) опасными производственными факторами;</a:t>
            </a:r>
          </a:p>
          <a:p>
            <a:pPr marL="342900" indent="-3429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Обеспечение работников лечебно-профилактическим питанием;</a:t>
            </a:r>
          </a:p>
          <a:p>
            <a:pPr marL="342900" indent="-3429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Приобретение страхователями приборов для определения наличия и уровня содержания алкоголя (алкотестеры);</a:t>
            </a:r>
          </a:p>
          <a:p>
            <a:pPr marL="342900" indent="-342900" algn="just">
              <a:spcAft>
                <a:spcPts val="600"/>
              </a:spcAft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9 .  Приобретение страхователями приборов контроля за режимом труда и отдыха водителей (тахографов);</a:t>
            </a:r>
          </a:p>
          <a:p>
            <a:pPr marL="342900" indent="-342900" algn="just">
              <a:spcAft>
                <a:spcPts val="600"/>
              </a:spcAft>
              <a:defRPr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10 .  Приобретение страхователями аптечек для оказания первой помощи</a:t>
            </a:r>
          </a:p>
        </p:txBody>
      </p:sp>
      <p:sp>
        <p:nvSpPr>
          <p:cNvPr id="26627" name="Прямоугольник 4"/>
          <p:cNvSpPr>
            <a:spLocks noChangeArrowheads="1"/>
          </p:cNvSpPr>
          <p:nvPr/>
        </p:nvSpPr>
        <p:spPr bwMode="auto">
          <a:xfrm>
            <a:off x="2279650" y="333375"/>
            <a:ext cx="79200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900"/>
              </a:lnSpc>
            </a:pPr>
            <a:r>
              <a:rPr lang="ru-RU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Мероприятия, финансируемые за счет  страховых взносов</a:t>
            </a:r>
          </a:p>
          <a:p>
            <a:pPr algn="ctr">
              <a:lnSpc>
                <a:spcPts val="1900"/>
              </a:lnSpc>
            </a:pPr>
            <a:r>
              <a:rPr lang="ru-RU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 приказ Минтруда России  от </a:t>
            </a:r>
            <a:r>
              <a:rPr lang="en-US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10</a:t>
            </a:r>
            <a:r>
              <a:rPr lang="ru-RU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 декабря 201</a:t>
            </a:r>
            <a:r>
              <a:rPr lang="en-US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2</a:t>
            </a:r>
            <a:r>
              <a:rPr lang="ru-RU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 года  № 580н </a:t>
            </a:r>
          </a:p>
        </p:txBody>
      </p:sp>
      <p:pic>
        <p:nvPicPr>
          <p:cNvPr id="26628" name="Изображение 3" descr="FSS-logo_png_transparent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6713" y="107951"/>
            <a:ext cx="93345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13312795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27651" name="Rectangle 7"/>
          <p:cNvSpPr>
            <a:spLocks noChangeArrowheads="1"/>
          </p:cNvSpPr>
          <p:nvPr/>
        </p:nvSpPr>
        <p:spPr bwMode="auto">
          <a:xfrm>
            <a:off x="2063750" y="0"/>
            <a:ext cx="86042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ru-RU" altLang="ru-RU" b="1">
              <a:solidFill>
                <a:srgbClr val="663300"/>
              </a:solidFill>
              <a:latin typeface="Calibri" panose="020F0502020204030204" pitchFamily="34" charset="0"/>
            </a:endParaRPr>
          </a:p>
        </p:txBody>
      </p:sp>
      <p:sp>
        <p:nvSpPr>
          <p:cNvPr id="16388" name="Rectangle 6"/>
          <p:cNvSpPr>
            <a:spLocks noChangeAspect="1" noChangeArrowheads="1"/>
          </p:cNvSpPr>
          <p:nvPr/>
        </p:nvSpPr>
        <p:spPr bwMode="auto">
          <a:xfrm>
            <a:off x="2166938" y="1"/>
            <a:ext cx="8501062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ctr" eaLnBrk="0" hangingPunct="0">
              <a:lnSpc>
                <a:spcPts val="1900"/>
              </a:lnSpc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     «Правила финансового обеспечения  предупредительных мер по сокращению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indent="-342900" algn="ctr" eaLnBrk="0" hangingPunct="0">
              <a:lnSpc>
                <a:spcPts val="1900"/>
              </a:lnSpc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факторами» 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indent="-342900" algn="ctr" eaLnBrk="0" hangingPunct="0">
              <a:lnSpc>
                <a:spcPts val="1900"/>
              </a:lnSpc>
              <a:defRPr/>
            </a:pP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Приказ Минтруда России от 10.12.2012 № 580н</a:t>
            </a: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indent="-342900" algn="ctr" eaLnBrk="0" hangingPunct="0">
              <a:lnSpc>
                <a:spcPts val="1900"/>
              </a:lnSpc>
              <a:defRPr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0" y="3284538"/>
            <a:ext cx="2071688" cy="4318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8F8F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rgbClr val="FF0000"/>
                </a:solidFill>
                <a:latin typeface="Calibri" panose="020F0502020204030204" pitchFamily="34" charset="0"/>
              </a:rPr>
              <a:t>Пункт 4 Правил: 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524000" y="3357564"/>
            <a:ext cx="91440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600" b="1">
                <a:solidFill>
                  <a:srgbClr val="C00000"/>
                </a:solidFill>
                <a:latin typeface="Calibri" panose="020F0502020204030204" pitchFamily="34" charset="0"/>
              </a:rPr>
              <a:t>Заявление представляется в  территориальный орган Фонда </a:t>
            </a:r>
          </a:p>
          <a:p>
            <a:pPr algn="ctr">
              <a:lnSpc>
                <a:spcPts val="1600"/>
              </a:lnSpc>
              <a:spcBef>
                <a:spcPct val="20000"/>
              </a:spcBef>
            </a:pPr>
            <a:r>
              <a:rPr lang="ru-RU" altLang="ru-RU" sz="1600" b="1">
                <a:solidFill>
                  <a:srgbClr val="C00000"/>
                </a:solidFill>
                <a:latin typeface="Calibri" panose="020F0502020204030204" pitchFamily="34" charset="0"/>
              </a:rPr>
              <a:t>(по месту регистрации страхователя) </a:t>
            </a:r>
            <a:r>
              <a:rPr lang="ru-RU" altLang="ru-RU" sz="1600" b="1" u="sng">
                <a:solidFill>
                  <a:srgbClr val="C00000"/>
                </a:solidFill>
                <a:latin typeface="Calibri" panose="020F0502020204030204" pitchFamily="34" charset="0"/>
              </a:rPr>
              <a:t>до 1 августа текущего календарного года </a:t>
            </a:r>
          </a:p>
        </p:txBody>
      </p:sp>
      <p:sp>
        <p:nvSpPr>
          <p:cNvPr id="16391" name="Rectangle 24"/>
          <p:cNvSpPr>
            <a:spLocks noChangeArrowheads="1"/>
          </p:cNvSpPr>
          <p:nvPr/>
        </p:nvSpPr>
        <p:spPr bwMode="auto">
          <a:xfrm>
            <a:off x="1524001" y="1285876"/>
            <a:ext cx="9001125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Согласно действующим нормативным правовым актам финансовое обеспечение предупредительных мер носит </a:t>
            </a:r>
            <a:r>
              <a:rPr lang="ru-RU" sz="1700" b="1" dirty="0">
                <a:solidFill>
                  <a:srgbClr val="FF0000"/>
                </a:solidFill>
                <a:latin typeface="Calibri" pitchFamily="34" charset="0"/>
              </a:rPr>
              <a:t>заявительный характер. </a:t>
            </a:r>
            <a:endParaRPr lang="ru-RU" sz="1600" b="1" dirty="0">
              <a:latin typeface="Calibri" pitchFamily="34" charset="0"/>
            </a:endParaRPr>
          </a:p>
        </p:txBody>
      </p:sp>
      <p:sp>
        <p:nvSpPr>
          <p:cNvPr id="16392" name="Прямоугольник 11"/>
          <p:cNvSpPr>
            <a:spLocks noChangeArrowheads="1"/>
          </p:cNvSpPr>
          <p:nvPr/>
        </p:nvSpPr>
        <p:spPr bwMode="auto">
          <a:xfrm>
            <a:off x="1738314" y="3933826"/>
            <a:ext cx="8929687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-"/>
              <a:defRPr/>
            </a:pPr>
            <a:r>
              <a:rPr lang="ru-RU" sz="1700" b="1" dirty="0">
                <a:solidFill>
                  <a:srgbClr val="C00000"/>
                </a:solidFill>
                <a:latin typeface="Calibri" pitchFamily="34" charset="0"/>
              </a:rPr>
              <a:t>страхователь обращается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в территориальный орган Фонда по месту своей регистрации, с </a:t>
            </a:r>
            <a:r>
              <a:rPr lang="ru-RU" sz="1700" b="1" dirty="0">
                <a:solidFill>
                  <a:srgbClr val="C00000"/>
                </a:solidFill>
                <a:latin typeface="Calibri" pitchFamily="34" charset="0"/>
              </a:rPr>
              <a:t>полным комплектом документов (копии документов),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обосновывающим необходимость финансового обеспечения предупредительных мер. 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 план финансового обеспечения предупредительных мер в текущем календарном году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 копия перечня мероприятий по улучшению условий и охраны труда работников, разработанного по результатам проведения специальной оценки условий труда, и (или) копия (выписка из) коллективного договора (соглашения по охране труда между работодателем и представительным органом работников)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документы (копии документов), обосновывающие необходимость финансового обеспечения предупредительных мер</a:t>
            </a:r>
          </a:p>
        </p:txBody>
      </p:sp>
      <p:pic>
        <p:nvPicPr>
          <p:cNvPr id="27657" name="Изображение 3" descr="FSS-logo_png_transparent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8382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4" name="Прямоугольник 9"/>
          <p:cNvSpPr>
            <a:spLocks noChangeArrowheads="1"/>
          </p:cNvSpPr>
          <p:nvPr/>
        </p:nvSpPr>
        <p:spPr bwMode="auto">
          <a:xfrm>
            <a:off x="1666876" y="2133600"/>
            <a:ext cx="9001125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-"/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Финансовое обеспечение предупредительных мер осуществляется страхователем за счет сумм страховых взносов на обязательное социальное страхование от несчастных случаев на производстве и профессиональных заболеваний (далее - страховые взносы), подлежащих перечислению в установленном порядке страхователем в Фонд в текущем финансовом году.</a:t>
            </a:r>
          </a:p>
        </p:txBody>
      </p:sp>
      <p:sp>
        <p:nvSpPr>
          <p:cNvPr id="27659" name="Rectangle 8"/>
          <p:cNvSpPr>
            <a:spLocks noChangeArrowheads="1"/>
          </p:cNvSpPr>
          <p:nvPr/>
        </p:nvSpPr>
        <p:spPr bwMode="auto">
          <a:xfrm>
            <a:off x="1524000" y="1773238"/>
            <a:ext cx="2071688" cy="4318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8F8F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rgbClr val="FF0000"/>
                </a:solidFill>
                <a:latin typeface="Calibri" panose="020F0502020204030204" pitchFamily="34" charset="0"/>
              </a:rPr>
              <a:t>Пункт 2 Правил: </a:t>
            </a:r>
          </a:p>
        </p:txBody>
      </p:sp>
    </p:spTree>
    <p:extLst>
      <p:ext uri="{BB962C8B-B14F-4D97-AF65-F5344CB8AC3E}">
        <p14:creationId xmlns:p14="http://schemas.microsoft.com/office/powerpoint/2010/main" xmlns="" val="3335183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0" y="1628775"/>
            <a:ext cx="9144000" cy="4897438"/>
          </a:xfrm>
        </p:spPr>
        <p:txBody>
          <a:bodyPr rtlCol="0">
            <a:normAutofit/>
          </a:bodyPr>
          <a:lstStyle/>
          <a:p>
            <a:pPr marL="182563" indent="182563">
              <a:lnSpc>
                <a:spcPct val="80000"/>
              </a:lnSpc>
              <a:buClr>
                <a:srgbClr val="DB1318"/>
              </a:buClr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</a:rPr>
              <a:t> у страхователя имеется недоимка по уплате страховых взносов, пени и штрафы, не погашенные на день подачи страхователем заявления в территориальный орган Фонда по месту своей регистрации;</a:t>
            </a:r>
            <a:endParaRPr lang="ru-RU" sz="20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182563" indent="182563">
              <a:lnSpc>
                <a:spcPct val="80000"/>
              </a:lnSpc>
              <a:buClr>
                <a:srgbClr val="DB1318"/>
              </a:buClr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-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</a:rPr>
              <a:t>представленные страхователем документы содержат недостоверную информацию;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marL="182563" indent="182563">
              <a:lnSpc>
                <a:spcPct val="80000"/>
              </a:lnSpc>
              <a:buClr>
                <a:srgbClr val="DB1318"/>
              </a:buClr>
              <a:buFont typeface="Wingdings" pitchFamily="2" charset="2"/>
              <a:buChar char="Ø"/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000" b="1" dirty="0">
                <a:solidFill>
                  <a:srgbClr val="DB1318"/>
                </a:solidFill>
                <a:latin typeface="Times New Roman" pitchFamily="18" charset="0"/>
              </a:rPr>
              <a:t>-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</a:rPr>
              <a:t>если предусмотренные бюджетом Фонда средства на финансовое обеспечение предупредительных мер на текущий год полностью распределены.</a:t>
            </a:r>
          </a:p>
          <a:p>
            <a:pPr marL="182563" indent="182563">
              <a:lnSpc>
                <a:spcPct val="80000"/>
              </a:lnSpc>
              <a:buClr>
                <a:srgbClr val="DB1318"/>
              </a:buClr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</a:rPr>
              <a:t>при представлении страхователем неполного комплекта документов</a:t>
            </a:r>
          </a:p>
          <a:p>
            <a:pPr marL="182563" indent="182563">
              <a:lnSpc>
                <a:spcPct val="80000"/>
              </a:lnSpc>
              <a:buClr>
                <a:srgbClr val="DB1318"/>
              </a:buClr>
              <a:buFont typeface="Wingdings" pitchFamily="2" charset="2"/>
              <a:buChar char="Ø"/>
              <a:defRPr/>
            </a:pPr>
            <a:endParaRPr lang="ru-RU" sz="2000" b="1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182563" indent="182563">
              <a:lnSpc>
                <a:spcPct val="80000"/>
              </a:lnSpc>
              <a:buClr>
                <a:srgbClr val="DB1318"/>
              </a:buClr>
              <a:buNone/>
              <a:defRPr/>
            </a:pPr>
            <a:r>
              <a:rPr lang="ru-RU" sz="2000" b="1" i="1" dirty="0">
                <a:solidFill>
                  <a:schemeClr val="tx2"/>
                </a:solidFill>
                <a:latin typeface="Times New Roman" pitchFamily="18" charset="0"/>
              </a:rPr>
              <a:t>Отказ в финансовом обеспечении предупредительных мер по другим основаниям не допускается</a:t>
            </a:r>
            <a:endParaRPr lang="ru-RU" sz="2000" b="1" dirty="0">
              <a:solidFill>
                <a:srgbClr val="DB1318"/>
              </a:solidFill>
              <a:latin typeface="Times New Roman" pitchFamily="18" charset="0"/>
            </a:endParaRPr>
          </a:p>
          <a:p>
            <a:pPr marL="182563" indent="182563">
              <a:lnSpc>
                <a:spcPct val="80000"/>
              </a:lnSpc>
              <a:buClr>
                <a:srgbClr val="DB1318"/>
              </a:buClr>
              <a:buNone/>
              <a:defRPr/>
            </a:pPr>
            <a:endParaRPr lang="ru-RU" sz="2000" dirty="0"/>
          </a:p>
          <a:p>
            <a:pPr marL="182563" indent="182563">
              <a:lnSpc>
                <a:spcPct val="80000"/>
              </a:lnSpc>
              <a:buClr>
                <a:srgbClr val="DB1318"/>
              </a:buClr>
              <a:buNone/>
              <a:defRPr/>
            </a:pPr>
            <a:r>
              <a:rPr lang="ru-RU" sz="2000" b="1" dirty="0">
                <a:solidFill>
                  <a:srgbClr val="6600CC"/>
                </a:solidFill>
                <a:latin typeface="Times New Roman" pitchFamily="18" charset="0"/>
              </a:rPr>
              <a:t>Страхователь вправе повторно, но не позднее срока, установленного пунктом 4 Правил, обратиться с заявлением в территориальный орган Фонда по месту своей регистрации. </a:t>
            </a:r>
          </a:p>
        </p:txBody>
      </p:sp>
      <p:sp>
        <p:nvSpPr>
          <p:cNvPr id="28675" name="Прямоугольник 4"/>
          <p:cNvSpPr>
            <a:spLocks noChangeArrowheads="1"/>
          </p:cNvSpPr>
          <p:nvPr/>
        </p:nvSpPr>
        <p:spPr bwMode="auto">
          <a:xfrm>
            <a:off x="2424114" y="260350"/>
            <a:ext cx="82438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900"/>
              </a:lnSpc>
            </a:pPr>
            <a:r>
              <a:rPr lang="ru-RU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ПРИЧИНЫ ОТКАЗА </a:t>
            </a:r>
            <a:br>
              <a:rPr lang="ru-RU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</a:br>
            <a:r>
              <a:rPr lang="ru-RU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в финансовом обеспечении предупредительных мер по сокращению производственного травматизма и профессиональных заболеваний работников</a:t>
            </a:r>
          </a:p>
        </p:txBody>
      </p:sp>
      <p:pic>
        <p:nvPicPr>
          <p:cNvPr id="2" name="Изображение 3" descr="FSS-logo_png_transparent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6713" y="107951"/>
            <a:ext cx="93345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46822894"/>
      </p:ext>
    </p:extLst>
  </p:cSld>
  <p:clrMapOvr>
    <a:masterClrMapping/>
  </p:clrMapOvr>
  <p:transition spd="slow"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ChangeArrowheads="1"/>
          </p:cNvSpPr>
          <p:nvPr/>
        </p:nvSpPr>
        <p:spPr bwMode="auto">
          <a:xfrm>
            <a:off x="1524000" y="1"/>
            <a:ext cx="91440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 altLang="ru-RU" b="1">
              <a:solidFill>
                <a:srgbClr val="000066"/>
              </a:solidFill>
            </a:endParaRPr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1703389" y="2349501"/>
            <a:ext cx="3214687" cy="2879725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000" rIns="18000"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dirty="0">
                <a:solidFill>
                  <a:srgbClr val="000066"/>
                </a:solidFill>
              </a:rPr>
              <a:t>     </a:t>
            </a:r>
            <a:r>
              <a:rPr lang="ru-RU" b="1" u="sng" dirty="0">
                <a:solidFill>
                  <a:srgbClr val="000066"/>
                </a:solidFill>
              </a:rPr>
              <a:t>Территориальные органы Фонда</a:t>
            </a:r>
            <a:r>
              <a:rPr lang="ru-RU" dirty="0">
                <a:solidFill>
                  <a:srgbClr val="000066"/>
                </a:solidFill>
              </a:rPr>
              <a:t> </a:t>
            </a:r>
            <a:r>
              <a:rPr lang="ru-RU" b="1" dirty="0">
                <a:solidFill>
                  <a:srgbClr val="000066"/>
                </a:solidFill>
              </a:rPr>
              <a:t>(ТО)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1500" b="1" i="1" dirty="0">
                <a:solidFill>
                  <a:srgbClr val="000066"/>
                </a:solidFill>
              </a:rPr>
              <a:t>         в отношении заявителей, у которых сумма страховых взносов, начисленных за предшествующий год составляет </a:t>
            </a:r>
            <a:r>
              <a:rPr lang="ru-RU" sz="1500" b="1" i="1" dirty="0">
                <a:solidFill>
                  <a:srgbClr val="FF0000"/>
                </a:solidFill>
              </a:rPr>
              <a:t>до 8 000,0 тыс. </a:t>
            </a:r>
            <a:r>
              <a:rPr lang="ru-RU" sz="1500" b="1" i="1" dirty="0">
                <a:solidFill>
                  <a:srgbClr val="000066"/>
                </a:solidFill>
              </a:rPr>
              <a:t>рублей включительно, решение принимается </a:t>
            </a:r>
          </a:p>
          <a:p>
            <a:pPr marL="342900" indent="-342900" algn="ctr" eaLnBrk="0" hangingPunct="0">
              <a:lnSpc>
                <a:spcPts val="1600"/>
              </a:lnSpc>
              <a:defRPr/>
            </a:pPr>
            <a:r>
              <a:rPr lang="ru-RU" sz="1500" b="1" i="1" dirty="0">
                <a:solidFill>
                  <a:srgbClr val="C00000"/>
                </a:solidFill>
              </a:rPr>
              <a:t>в течение 10 рабочих дней </a:t>
            </a:r>
          </a:p>
          <a:p>
            <a:pPr marL="342900" indent="-342900" algn="ctr" eaLnBrk="0" hangingPunct="0">
              <a:lnSpc>
                <a:spcPts val="1600"/>
              </a:lnSpc>
              <a:defRPr/>
            </a:pPr>
            <a:r>
              <a:rPr lang="ru-RU" sz="1500" b="1" i="1" dirty="0">
                <a:solidFill>
                  <a:srgbClr val="C00000"/>
                </a:solidFill>
              </a:rPr>
              <a:t>со дня получения заявления</a:t>
            </a:r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5735639" y="2276475"/>
            <a:ext cx="4714875" cy="2952750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b="1" u="sng" dirty="0">
                <a:solidFill>
                  <a:srgbClr val="000066"/>
                </a:solidFill>
              </a:rPr>
              <a:t>Фонд </a:t>
            </a:r>
          </a:p>
          <a:p>
            <a:pPr eaLnBrk="0" hangingPunct="0">
              <a:defRPr/>
            </a:pPr>
            <a:r>
              <a:rPr lang="ru-RU" sz="1500" b="1" i="1" dirty="0">
                <a:solidFill>
                  <a:srgbClr val="000066"/>
                </a:solidFill>
              </a:rPr>
              <a:t>        в отношении заявителей, у которых сумма страховых взносов, начисленных за предшествующий год, составляет </a:t>
            </a:r>
            <a:r>
              <a:rPr lang="ru-RU" sz="1500" b="1" i="1" dirty="0">
                <a:solidFill>
                  <a:srgbClr val="FF0000"/>
                </a:solidFill>
              </a:rPr>
              <a:t>более   8 000,0 тыс. рублей</a:t>
            </a:r>
            <a:r>
              <a:rPr lang="ru-RU" sz="1500" b="1" i="1" dirty="0">
                <a:solidFill>
                  <a:srgbClr val="000066"/>
                </a:solidFill>
              </a:rPr>
              <a:t>, решение принимается после согласования с Фондом:</a:t>
            </a:r>
          </a:p>
          <a:p>
            <a:pPr eaLnBrk="0" hangingPunct="0">
              <a:buFontTx/>
              <a:buAutoNum type="arabicParenR"/>
              <a:defRPr/>
            </a:pPr>
            <a:r>
              <a:rPr lang="ru-RU" sz="1500" b="1" i="1" dirty="0">
                <a:solidFill>
                  <a:srgbClr val="000066"/>
                </a:solidFill>
              </a:rPr>
              <a:t>  ТО в течение </a:t>
            </a:r>
            <a:r>
              <a:rPr lang="ru-RU" sz="1500" b="1" i="1" dirty="0">
                <a:solidFill>
                  <a:srgbClr val="C00000"/>
                </a:solidFill>
              </a:rPr>
              <a:t>3 рабочих дней </a:t>
            </a:r>
            <a:r>
              <a:rPr lang="ru-RU" sz="1500" b="1" i="1" dirty="0">
                <a:solidFill>
                  <a:srgbClr val="000066"/>
                </a:solidFill>
              </a:rPr>
              <a:t>со дня</a:t>
            </a:r>
          </a:p>
          <a:p>
            <a:pPr eaLnBrk="0" hangingPunct="0">
              <a:defRPr/>
            </a:pPr>
            <a:r>
              <a:rPr lang="ru-RU" sz="1500" b="1" i="1" dirty="0">
                <a:solidFill>
                  <a:srgbClr val="000066"/>
                </a:solidFill>
              </a:rPr>
              <a:t>получения заявления направляет его и комплект документов на согласование в Фонд;</a:t>
            </a:r>
          </a:p>
          <a:p>
            <a:pPr eaLnBrk="0" hangingPunct="0">
              <a:defRPr/>
            </a:pPr>
            <a:r>
              <a:rPr lang="ru-RU" sz="1500" b="1" i="1" dirty="0">
                <a:solidFill>
                  <a:srgbClr val="000066"/>
                </a:solidFill>
              </a:rPr>
              <a:t>2)     Фонд рассматривает документы и согласовывает решение  ТО</a:t>
            </a:r>
          </a:p>
          <a:p>
            <a:pPr eaLnBrk="0" hangingPunct="0">
              <a:defRPr/>
            </a:pPr>
            <a:r>
              <a:rPr lang="ru-RU" sz="1500" b="1" i="1" dirty="0">
                <a:solidFill>
                  <a:srgbClr val="000066"/>
                </a:solidFill>
              </a:rPr>
              <a:t> </a:t>
            </a:r>
            <a:r>
              <a:rPr lang="ru-RU" sz="1500" b="1" i="1" dirty="0">
                <a:solidFill>
                  <a:srgbClr val="C00000"/>
                </a:solidFill>
              </a:rPr>
              <a:t>в течение 15 рабочих дней со дня их поступления.</a:t>
            </a:r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4943475" y="3284539"/>
            <a:ext cx="863600" cy="288925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4055" name="AutoShape 23"/>
          <p:cNvSpPr>
            <a:spLocks noChangeArrowheads="1"/>
          </p:cNvSpPr>
          <p:nvPr/>
        </p:nvSpPr>
        <p:spPr bwMode="auto">
          <a:xfrm>
            <a:off x="4872038" y="3789364"/>
            <a:ext cx="863600" cy="288925"/>
          </a:xfrm>
          <a:prstGeom prst="lef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7177" name="Rectangle 24"/>
          <p:cNvSpPr>
            <a:spLocks noChangeArrowheads="1"/>
          </p:cNvSpPr>
          <p:nvPr/>
        </p:nvSpPr>
        <p:spPr bwMode="auto">
          <a:xfrm>
            <a:off x="1524000" y="5805488"/>
            <a:ext cx="9144000" cy="857250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ctr" eaLnBrk="0" hangingPunct="0">
              <a:defRPr/>
            </a:pPr>
            <a:r>
              <a:rPr lang="ru-RU" sz="1600" dirty="0">
                <a:solidFill>
                  <a:srgbClr val="000066"/>
                </a:solidFill>
              </a:rPr>
              <a:t>     </a:t>
            </a:r>
            <a:r>
              <a:rPr lang="ru-RU" sz="1600" b="1" i="1" dirty="0">
                <a:solidFill>
                  <a:srgbClr val="000066"/>
                </a:solidFill>
              </a:rPr>
              <a:t>Приказ о финансовом обеспечении предупредительных мер или об отказе в финансовом обеспечении предупредительных мер направляется заявителю ТО</a:t>
            </a:r>
          </a:p>
          <a:p>
            <a:pPr marL="342900" indent="-342900" algn="ctr" eaLnBrk="0" hangingPunct="0">
              <a:defRPr/>
            </a:pPr>
            <a:r>
              <a:rPr lang="ru-RU" sz="1600" b="1" i="1" dirty="0">
                <a:solidFill>
                  <a:srgbClr val="000066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в течении 5 календарных дней со дня принятия решения</a:t>
            </a:r>
          </a:p>
        </p:txBody>
      </p:sp>
      <p:pic>
        <p:nvPicPr>
          <p:cNvPr id="10" name="Picture 11" descr="D:\MyDOC\Logo 2010122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1951" y="168275"/>
            <a:ext cx="892175" cy="801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9705" name="Прямоугольник 11"/>
          <p:cNvSpPr>
            <a:spLocks noChangeArrowheads="1"/>
          </p:cNvSpPr>
          <p:nvPr/>
        </p:nvSpPr>
        <p:spPr bwMode="auto">
          <a:xfrm>
            <a:off x="2027238" y="188914"/>
            <a:ext cx="8640762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Сроки предоставления госуслуги «Принятие решения о      </a:t>
            </a:r>
          </a:p>
          <a:p>
            <a:pPr algn="ctr" eaLnBrk="1" hangingPunct="1"/>
            <a:r>
              <a:rPr lang="ru-RU" altLang="ru-RU" sz="2000" b="1">
                <a:solidFill>
                  <a:srgbClr val="376092"/>
                </a:solidFill>
                <a:latin typeface="Calibri" panose="020F0502020204030204" pitchFamily="34" charset="0"/>
              </a:rPr>
              <a:t>    финансовом обеспечении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факторами»</a:t>
            </a:r>
          </a:p>
          <a:p>
            <a:pPr algn="ctr" eaLnBrk="1" hangingPunct="1"/>
            <a:r>
              <a:rPr lang="ru-RU" altLang="ru-RU" sz="1600" b="1">
                <a:solidFill>
                  <a:srgbClr val="002060"/>
                </a:solidFill>
                <a:latin typeface="Georgia" panose="02040502050405020303" pitchFamily="18" charset="0"/>
              </a:rPr>
              <a:t>(Приказ Минтруда России от </a:t>
            </a:r>
            <a:r>
              <a:rPr lang="en-US" altLang="ru-RU" sz="1600" b="1">
                <a:solidFill>
                  <a:srgbClr val="002060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600" b="1">
                <a:solidFill>
                  <a:srgbClr val="002060"/>
                </a:solidFill>
                <a:latin typeface="Georgia" panose="02040502050405020303" pitchFamily="18" charset="0"/>
              </a:rPr>
              <a:t> сентября 201</a:t>
            </a:r>
            <a:r>
              <a:rPr lang="en-US" altLang="ru-RU" sz="1600" b="1">
                <a:solidFill>
                  <a:srgbClr val="002060"/>
                </a:solidFill>
                <a:latin typeface="Georgia" panose="02040502050405020303" pitchFamily="18" charset="0"/>
              </a:rPr>
              <a:t>4</a:t>
            </a:r>
            <a:r>
              <a:rPr lang="ru-RU" altLang="ru-RU" sz="1600" b="1">
                <a:solidFill>
                  <a:srgbClr val="002060"/>
                </a:solidFill>
                <a:latin typeface="Georgia" panose="02040502050405020303" pitchFamily="18" charset="0"/>
              </a:rPr>
              <a:t> г. N </a:t>
            </a:r>
            <a:r>
              <a:rPr lang="en-US" altLang="ru-RU" sz="1600" b="1">
                <a:solidFill>
                  <a:srgbClr val="002060"/>
                </a:solidFill>
                <a:latin typeface="Georgia" panose="02040502050405020303" pitchFamily="18" charset="0"/>
              </a:rPr>
              <a:t>598</a:t>
            </a:r>
            <a:r>
              <a:rPr lang="ru-RU" altLang="ru-RU" sz="1600" b="1">
                <a:solidFill>
                  <a:srgbClr val="002060"/>
                </a:solidFill>
                <a:latin typeface="Georgia" panose="02040502050405020303" pitchFamily="18" charset="0"/>
              </a:rPr>
              <a:t>н)</a:t>
            </a:r>
          </a:p>
        </p:txBody>
      </p:sp>
    </p:spTree>
    <p:extLst>
      <p:ext uri="{BB962C8B-B14F-4D97-AF65-F5344CB8AC3E}">
        <p14:creationId xmlns:p14="http://schemas.microsoft.com/office/powerpoint/2010/main" xmlns="" val="839194729"/>
      </p:ext>
    </p:extLst>
  </p:cSld>
  <p:clrMapOvr>
    <a:masterClrMapping/>
  </p:clrMapOvr>
  <p:transition spd="slow"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Минус 40"/>
          <p:cNvSpPr/>
          <p:nvPr/>
        </p:nvSpPr>
        <p:spPr>
          <a:xfrm>
            <a:off x="1524001" y="357189"/>
            <a:ext cx="9929813" cy="714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3" name="Подзаголовок 2"/>
          <p:cNvSpPr txBox="1">
            <a:spLocks/>
          </p:cNvSpPr>
          <p:nvPr/>
        </p:nvSpPr>
        <p:spPr>
          <a:xfrm>
            <a:off x="1524000" y="428625"/>
            <a:ext cx="9144000" cy="928688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1900"/>
              </a:lnSpc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Структура предупредительных мер 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 сокращению производственного травматизма </a:t>
            </a:r>
          </a:p>
          <a:p>
            <a:pPr algn="ctr">
              <a:lnSpc>
                <a:spcPts val="1900"/>
              </a:lnSpc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 профзаболеваний (по статьям расходов),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 отчетным данным на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01.01.2016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года</a:t>
            </a:r>
          </a:p>
        </p:txBody>
      </p:sp>
      <p:graphicFrame>
        <p:nvGraphicFramePr>
          <p:cNvPr id="9218" name="Object 8"/>
          <p:cNvGraphicFramePr>
            <a:graphicFrameLocks noChangeAspect="1"/>
          </p:cNvGraphicFramePr>
          <p:nvPr>
            <p:extLst/>
          </p:nvPr>
        </p:nvGraphicFramePr>
        <p:xfrm>
          <a:off x="1598613" y="1708150"/>
          <a:ext cx="9121775" cy="5057775"/>
        </p:xfrm>
        <a:graphic>
          <a:graphicData uri="http://schemas.openxmlformats.org/presentationml/2006/ole">
            <p:oleObj spid="_x0000_s1030" name="Лист" r:id="rId3" imgW="9210743" imgH="5095785" progId="Excel.Sheet.8">
              <p:embed/>
            </p:oleObj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38688" y="1357313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DB131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Всего – </a:t>
            </a:r>
            <a:r>
              <a:rPr lang="ru-RU" sz="2000" b="1" dirty="0" smtClean="0">
                <a:solidFill>
                  <a:srgbClr val="DB131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36 мил. 689 тыс. руб</a:t>
            </a:r>
            <a:r>
              <a:rPr lang="ru-RU" sz="2000" b="1" dirty="0">
                <a:solidFill>
                  <a:srgbClr val="DB131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de-DE" sz="2000" b="1" dirty="0">
              <a:solidFill>
                <a:srgbClr val="DB131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4475" y="71438"/>
            <a:ext cx="792003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000" cap="all" dirty="0">
                <a:solidFill>
                  <a:schemeClr val="accent1">
                    <a:lumMod val="75000"/>
                  </a:schemeClr>
                </a:solidFill>
              </a:rPr>
              <a:t>Обязательное социальное страхование от несчастных случаев на производстве и профессиональных заболеваний</a:t>
            </a:r>
          </a:p>
        </p:txBody>
      </p:sp>
      <p:pic>
        <p:nvPicPr>
          <p:cNvPr id="14" name="Picture 11" descr="D:\MyDOC\Logo 20101222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1951" y="168276"/>
            <a:ext cx="766763" cy="688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66912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Минус 40"/>
          <p:cNvSpPr/>
          <p:nvPr/>
        </p:nvSpPr>
        <p:spPr>
          <a:xfrm>
            <a:off x="1524001" y="357189"/>
            <a:ext cx="9929813" cy="714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3" name="Подзаголовок 2"/>
          <p:cNvSpPr txBox="1">
            <a:spLocks/>
          </p:cNvSpPr>
          <p:nvPr/>
        </p:nvSpPr>
        <p:spPr>
          <a:xfrm>
            <a:off x="2309814" y="500064"/>
            <a:ext cx="8358187" cy="928687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1900"/>
              </a:lnSpc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Основные нарушения, выявленные при рассмотрении документов на финансового обеспечения предупредительных мер по сокращению производственного травматизма и профессиональных заболеваний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84475" y="71438"/>
            <a:ext cx="792003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000" cap="all" dirty="0">
                <a:solidFill>
                  <a:schemeClr val="accent1">
                    <a:lumMod val="75000"/>
                  </a:schemeClr>
                </a:solidFill>
              </a:rPr>
              <a:t>Обязательное социальное страхование от несчастных случаев на производстве и профессиональных заболеваний</a:t>
            </a:r>
          </a:p>
        </p:txBody>
      </p:sp>
      <p:pic>
        <p:nvPicPr>
          <p:cNvPr id="14" name="Picture 11" descr="D:\MyDOC\Logo 2010122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1951" y="168276"/>
            <a:ext cx="766763" cy="688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809750" y="1428751"/>
            <a:ext cx="8643938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700" b="1" dirty="0" smtClean="0">
                <a:solidFill>
                  <a:srgbClr val="C00000"/>
                </a:solidFill>
              </a:rPr>
              <a:t>Отсутствовал </a:t>
            </a:r>
            <a:r>
              <a:rPr lang="ru-RU" sz="1700" b="1" dirty="0">
                <a:solidFill>
                  <a:srgbClr val="C00000"/>
                </a:solidFill>
              </a:rPr>
              <a:t>план финансового обеспечения предупредительных мер;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700" b="1" dirty="0" smtClean="0">
                <a:solidFill>
                  <a:srgbClr val="C00000"/>
                </a:solidFill>
              </a:rPr>
              <a:t>Представленный перечень приобретаемых СИЗ не соответствовал Типовым нормам (соответствующим пунктам Типовых норм);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1700" b="1" dirty="0">
                <a:solidFill>
                  <a:srgbClr val="C00000"/>
                </a:solidFill>
              </a:rPr>
              <a:t>Действие организаций на проведение специальной оценки условий труда было приостановлено (либо аннулировано);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700" b="1" dirty="0">
                <a:solidFill>
                  <a:srgbClr val="C00000"/>
                </a:solidFill>
              </a:rPr>
              <a:t>Вместо приказа о создании комиссии по проведению СОУТ был предоставлен приказ о создании комиссии по проведению аттестации рабочих мест по условиям труда;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700" b="1" dirty="0">
                <a:solidFill>
                  <a:srgbClr val="C00000"/>
                </a:solidFill>
              </a:rPr>
              <a:t>При рассмотрении документов выявлено наличие у страхователя задолженности по уплате страховых </a:t>
            </a:r>
            <a:r>
              <a:rPr lang="ru-RU" sz="1700" b="1" dirty="0" smtClean="0">
                <a:solidFill>
                  <a:srgbClr val="C00000"/>
                </a:solidFill>
              </a:rPr>
              <a:t>взносов;</a:t>
            </a:r>
            <a:endParaRPr lang="ru-RU" sz="1700" b="1" dirty="0">
              <a:solidFill>
                <a:srgbClr val="C00000"/>
              </a:solidFill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700" b="1" dirty="0">
                <a:solidFill>
                  <a:srgbClr val="C00000"/>
                </a:solidFill>
              </a:rPr>
              <a:t>В документах страхователей, включивших в план финансового обеспечения предупредительных мер приобретение СИЗ, имелись сертификаты соответствия (декларации о соответствии), которые либо аннулированы, либо не отображались в реестре сертификатов соответствия Таможенного Союза (реестре зарегистрированных деклараций о соответствии). </a:t>
            </a:r>
          </a:p>
          <a:p>
            <a:pPr>
              <a:spcBef>
                <a:spcPct val="20000"/>
              </a:spcBef>
              <a:defRPr/>
            </a:pPr>
            <a:endParaRPr lang="de-DE" sz="2000" b="1" dirty="0">
              <a:solidFill>
                <a:srgbClr val="DB131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2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1283</Words>
  <Application>Microsoft Office PowerPoint</Application>
  <PresentationFormat>Произвольный</PresentationFormat>
  <Paragraphs>112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Лист</vt:lpstr>
      <vt:lpstr>ФОНД СОЦИАЛЬНОГО СТРАХОВАНИЯ  РОССИЙСКОЙ ФЕДЕРАЦИИ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ФОНД СОЦИАЛЬНОГО СТРАХОВАНИЯ  РОССИЙСКОЙ ФЕДЕРАЦИИ</dc:title>
  <dc:creator>Shaldybin</dc:creator>
  <cp:lastModifiedBy>profkom</cp:lastModifiedBy>
  <cp:revision>11</cp:revision>
  <dcterms:created xsi:type="dcterms:W3CDTF">2016-04-18T08:31:49Z</dcterms:created>
  <dcterms:modified xsi:type="dcterms:W3CDTF">2016-04-28T07:12:56Z</dcterms:modified>
</cp:coreProperties>
</file>